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95" r:id="rId4"/>
    <p:sldMasterId id="2147483711" r:id="rId5"/>
    <p:sldMasterId id="2147483727" r:id="rId6"/>
    <p:sldMasterId id="2147483743" r:id="rId7"/>
    <p:sldMasterId id="2147483791" r:id="rId8"/>
    <p:sldMasterId id="2147483807" r:id="rId9"/>
    <p:sldMasterId id="2147483823" r:id="rId10"/>
    <p:sldMasterId id="2147483848" r:id="rId11"/>
    <p:sldMasterId id="2147483865" r:id="rId12"/>
  </p:sldMasterIdLst>
  <p:notesMasterIdLst>
    <p:notesMasterId r:id="rId55"/>
  </p:notesMasterIdLst>
  <p:sldIdLst>
    <p:sldId id="257" r:id="rId13"/>
    <p:sldId id="329" r:id="rId14"/>
    <p:sldId id="333" r:id="rId15"/>
    <p:sldId id="323" r:id="rId16"/>
    <p:sldId id="322" r:id="rId17"/>
    <p:sldId id="330" r:id="rId18"/>
    <p:sldId id="294" r:id="rId19"/>
    <p:sldId id="313" r:id="rId20"/>
    <p:sldId id="259" r:id="rId21"/>
    <p:sldId id="263" r:id="rId22"/>
    <p:sldId id="261" r:id="rId23"/>
    <p:sldId id="265" r:id="rId24"/>
    <p:sldId id="332" r:id="rId25"/>
    <p:sldId id="295" r:id="rId26"/>
    <p:sldId id="269" r:id="rId27"/>
    <p:sldId id="267" r:id="rId28"/>
    <p:sldId id="276" r:id="rId29"/>
    <p:sldId id="272" r:id="rId30"/>
    <p:sldId id="278" r:id="rId31"/>
    <p:sldId id="280" r:id="rId32"/>
    <p:sldId id="327" r:id="rId33"/>
    <p:sldId id="284" r:id="rId34"/>
    <p:sldId id="286" r:id="rId35"/>
    <p:sldId id="289" r:id="rId36"/>
    <p:sldId id="291" r:id="rId37"/>
    <p:sldId id="292" r:id="rId38"/>
    <p:sldId id="296" r:id="rId39"/>
    <p:sldId id="300" r:id="rId40"/>
    <p:sldId id="302" r:id="rId41"/>
    <p:sldId id="303" r:id="rId42"/>
    <p:sldId id="304" r:id="rId43"/>
    <p:sldId id="305" r:id="rId44"/>
    <p:sldId id="306" r:id="rId45"/>
    <p:sldId id="309" r:id="rId46"/>
    <p:sldId id="290" r:id="rId47"/>
    <p:sldId id="310" r:id="rId48"/>
    <p:sldId id="311" r:id="rId49"/>
    <p:sldId id="314" r:id="rId50"/>
    <p:sldId id="315" r:id="rId51"/>
    <p:sldId id="334" r:id="rId52"/>
    <p:sldId id="316" r:id="rId53"/>
    <p:sldId id="33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E0000"/>
    <a:srgbClr val="CC66FF"/>
    <a:srgbClr val="EA3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60"/>
  </p:normalViewPr>
  <p:slideViewPr>
    <p:cSldViewPr>
      <p:cViewPr varScale="1">
        <p:scale>
          <a:sx n="83" d="100"/>
          <a:sy n="83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857C1-CBCB-4C87-B5CB-EE863C598EB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0CF1-7C2E-434B-84B2-1173FF8BF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0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0CF1-7C2E-434B-84B2-1173FF8BF09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8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9AF931-C6E6-4CD1-B25F-66A7DCA0AF5C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E65216-FC86-4C4E-8E97-7353C6A40FDC}" type="slidenum">
              <a:rPr lang="ru-RU">
                <a:solidFill>
                  <a:prstClr val="black"/>
                </a:solidFill>
              </a:rPr>
              <a:pPr eaLnBrk="1" hangingPunct="1"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3E4551-11D5-49F6-8E90-A103680F15BC}" type="slidenum">
              <a:rPr lang="ru-RU">
                <a:solidFill>
                  <a:prstClr val="black"/>
                </a:solidFill>
              </a:rPr>
              <a:pPr eaLnBrk="1" hangingPunct="1"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E65216-FC86-4C4E-8E97-7353C6A40FDC}" type="slidenum">
              <a:rPr lang="ru-RU">
                <a:solidFill>
                  <a:prstClr val="black"/>
                </a:solidFill>
              </a:rPr>
              <a:pPr eaLnBrk="1" hangingPunct="1"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E65216-FC86-4C4E-8E97-7353C6A40FDC}" type="slidenum">
              <a:rPr lang="ru-RU">
                <a:solidFill>
                  <a:prstClr val="black"/>
                </a:solidFill>
              </a:rPr>
              <a:pPr eaLnBrk="1" hangingPunct="1"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1B82-0619-4EF7-85D9-6EA239DA1DC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6761-6C0F-467E-A894-5163B18330E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67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EF62-2C74-42FA-9BB0-A6A2D9E0C06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718B-0383-41FB-8419-5E77958213C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408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D470-67A6-4774-931A-8A53C8E5E42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4E9E-91DF-46B4-8FE0-6E7A91FC85E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04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FADE-E72C-4EAC-917D-160BAD928AD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EA62-89BF-43D0-B4D5-22BA016252A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90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5DDA-8713-44EC-AC23-F6AE25F199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9736-84FA-441F-B91B-7FF203B3455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678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514F-88AF-47CD-B191-E777FF44993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073-F1A4-4D88-8765-C6271BCE942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479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8FD-9FD5-4EB9-9F53-2FC5C0BF10E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B015-50CA-4A15-9678-FCD14F2E70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419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0DC9-B94B-4A53-A955-E55FACF69FE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EB91-D3F7-4210-93DF-CFA074AF409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55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3966-1B36-44A0-99FA-E10F5E0F3F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6D7B-74AE-4F0C-A258-D2CB9B4D1E4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626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F498-4E3D-4971-AB61-C0AC1B8061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B119-83B8-4F8B-8145-791F40D44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F0D8-8152-4969-A7B9-9862F9FD4CB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EFB1-3E2C-4884-8078-D94873FD797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86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A9F2-BDC0-42E0-A39B-469A1C3DC04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143D-3935-49A4-BE61-3B8191A357C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89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AD6D-1E9F-4D66-B322-AFFD16561DB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44F3-AB86-4386-852C-22C347C0691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7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855-F097-41F2-8AFB-AD76F728954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3451-FAD9-44B5-89DC-B4A8A68D024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120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4FFE-9DCD-4868-8C69-FCE5FD02A20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5955-7C1A-4B5A-B771-FCF90318AE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022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1B82-0619-4EF7-85D9-6EA239DA1DC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6761-6C0F-467E-A894-5163B18330E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568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EF62-2C74-42FA-9BB0-A6A2D9E0C06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718B-0383-41FB-8419-5E77958213C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790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D470-67A6-4774-931A-8A53C8E5E42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4E9E-91DF-46B4-8FE0-6E7A91FC85E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1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5DDA-8713-44EC-AC23-F6AE25F199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9736-84FA-441F-B91B-7FF203B3455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5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514F-88AF-47CD-B191-E777FF44993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073-F1A4-4D88-8765-C6271BCE942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2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0D8B-6425-4290-80A7-5E59A49EE24C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7E70-8E57-4E94-834A-C199C7EF8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509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8FD-9FD5-4EB9-9F53-2FC5C0BF10E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B015-50CA-4A15-9678-FCD14F2E70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303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0DC9-B94B-4A53-A955-E55FACF69FE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EB91-D3F7-4210-93DF-CFA074AF409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579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3966-1B36-44A0-99FA-E10F5E0F3F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6D7B-74AE-4F0C-A258-D2CB9B4D1E4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50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F498-4E3D-4971-AB61-C0AC1B8061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B119-83B8-4F8B-8145-791F40D44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553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F0D8-8152-4969-A7B9-9862F9FD4CB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EFB1-3E2C-4884-8078-D94873FD797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559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A9F2-BDC0-42E0-A39B-469A1C3DC04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143D-3935-49A4-BE61-3B8191A357C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171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AD6D-1E9F-4D66-B322-AFFD16561DB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44F3-AB86-4386-852C-22C347C0691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717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855-F097-41F2-8AFB-AD76F728954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3451-FAD9-44B5-89DC-B4A8A68D024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48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4FFE-9DCD-4868-8C69-FCE5FD02A20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5955-7C1A-4B5A-B771-FCF90318AE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382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1B82-0619-4EF7-85D9-6EA239DA1DC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6761-6C0F-467E-A894-5163B18330E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A6C4-75E9-40BF-B4EB-B253FB96C60E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E7EA-23DD-4942-A491-A397217D7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9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EF62-2C74-42FA-9BB0-A6A2D9E0C06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718B-0383-41FB-8419-5E77958213C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903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D470-67A6-4774-931A-8A53C8E5E42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4E9E-91DF-46B4-8FE0-6E7A91FC85E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94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FADE-E72C-4EAC-917D-160BAD928AD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EA62-89BF-43D0-B4D5-22BA016252A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627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5DDA-8713-44EC-AC23-F6AE25F199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9736-84FA-441F-B91B-7FF203B3455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728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514F-88AF-47CD-B191-E777FF44993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073-F1A4-4D88-8765-C6271BCE942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158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DFF1-0449-4118-86FC-09D653317E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8C69-B4EC-4946-83DB-D1835A76E69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54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D254-3BEC-47A0-8B88-A93F16606C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2D38-0230-473D-9690-DC093519E2D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115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09B9-862D-40B0-905E-5506D02FDF8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022F-06E7-4A47-88DE-1F9A74E70ED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591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4C51-374F-46AD-8B05-F9C44C76269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06B8-2B55-4F0F-938A-8B660B9E52F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87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9205-256A-4704-9DAB-58F74AC01EA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DCAF-4132-4AC2-861D-FE7223622F4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0C23-7ED5-4631-8A78-626F30663966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53B7-9FB4-4263-B2E1-3CC550E3F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16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C2EC-3B7A-4003-9B2A-2508F50265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FD94-3E74-498F-A9BD-5B141C520E9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5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8C2C-58CC-4600-AFE6-2204971FFF6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A787-B756-4B8C-9DFE-8D6FB7C2B17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46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1973-6587-4924-8A75-507341DC0FE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0747-97BB-473C-8E6E-EA49A7DC84B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80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1457-3F61-4E7B-B39B-E8E23C8B6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3ED9-DBD8-4C5A-ADF9-A1E0508F90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392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5552-7516-4FC7-8DB4-03EB96A549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E792F-E77C-431B-8971-DCF8B7A0CF3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54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3BDC-7390-4A86-B885-4B6A052D7C5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559B-563E-4989-BDA8-B5EF377781A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161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9485-0250-41DC-B1D7-597C8BEBB74C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6EDA-48E6-4CB5-8282-7D75E72AB80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33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1DB6-F48D-48EE-8225-5C2EF91648B4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ADD2-7D6B-45DD-921D-0A9573ADAB9F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457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3866-26ED-4471-8558-176BD7B5DA04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5E25-5AF9-4285-BD32-3B6D689220E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265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37DC-D1C7-4A57-BE68-8139D7DB63D1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434D-DAF5-4881-8762-62CCC84F7F4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5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514F-88AF-47CD-B191-E777FF44993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073-F1A4-4D88-8765-C6271BCE942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429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E1F2-A143-4AFD-B75F-887241B7D08D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9325-9AAF-4C5F-9990-CA839E0398F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93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CAD5-8968-4BCB-89A7-F594EAB27AD3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FD03-74A0-4B8E-8CDE-ED9CD07C1E54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821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55C7-6F19-4991-92AB-E7D01844CA81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56A3-88A3-4E37-A50A-B0454A9A1B96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65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9AE5-55FE-45CF-B482-5041770EF455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88D5-37E5-4B22-99F3-4A3EA0D7056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825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C092-C67C-4BB9-BA0A-94B7F8B718F3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90AC-C580-433F-8306-A395E517C97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436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C38D-472E-4F70-A88C-A4B1923A8BC7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B3E6-4E80-4E82-A9EB-84DED781DAA6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71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E827-51C7-416A-AC20-5E1582B2ABB2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4B6D-89DA-41CA-90FB-A7E2B858E29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97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55F6-5A86-464D-B504-AB49D02EB40B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1401-E951-4695-81E1-D8032EA44134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808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0F25-40F5-47E4-BA69-864318CD4259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CFF1-86B6-4366-A86D-FB1E8C62765B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437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8396-4334-451C-A84A-F64924E30847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84D4-B899-44FD-904A-89CFDCC2742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6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CF9B-9ECA-4770-9883-08681272274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C48A-CCB1-4AF4-9145-2154DFCA18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870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4E71-2752-4DCB-8318-A327D365E672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18.10.2016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0304-D585-436C-97BE-049FBE542BCB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541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82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768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615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749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313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210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603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921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5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0F50-37A2-4FD0-BD60-73972B46B7D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6D53A-2EDE-4D85-A7C0-474ED90B7C0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530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0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39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0D8B-6425-4290-80A7-5E59A49EE2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7E70-8E57-4E94-834A-C199C7EF85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047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A6C4-75E9-40BF-B4EB-B253FB96C6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E7EA-23DD-4942-A491-A397217D76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996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0C23-7ED5-4631-8A78-626F306639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53B7-9FB4-4263-B2E1-3CC550E3F8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955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514F-88AF-47CD-B191-E777FF44993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073-F1A4-4D88-8765-C6271BCE942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0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BBA6-4BB3-48E6-B811-54D3CBCE8C9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3BFB-D9BC-4853-931D-8B5F00B294E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18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E0C3-F9BA-4F3F-BB10-264AC59C542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FCCA-74DA-41EB-9B32-534075F8004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9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C668-8215-4997-9038-CBD9F81D847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FC82-8DF2-4293-9F09-BCFD10BE6F9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7255-9C0E-4390-8639-23F77E58950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CF8F-7249-4082-936B-4024EC8C51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00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AEFD-0DD2-4EE2-8C85-588CEA52CE1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4E7B-6D07-40C2-B70C-E5F4A4C677B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67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53D0-9386-4910-92C6-7430348CB55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E660-A409-4BEB-9BED-2189592A4DC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3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3289-9C76-4E9A-B7E0-7129FEAD59F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9EC8-B41A-4BD0-BA34-1D88FE91093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1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F9D3-D843-4FAE-987E-87195B272E9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5657-ADA2-4229-BDC1-7FB62CB8318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8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CB1B-D46D-4871-A9F0-8BEF011A59A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9F29-E035-4659-BA25-7939F7D88C1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9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64ED8-3BBF-4DE6-9D7D-6FCE558700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DFBFF-297E-4844-BB6B-529D5164CAF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01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565A-E752-4FC9-BFE1-204961897F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FC6F-0736-4DEB-9B72-8291A2F0503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0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3A9-8CCF-4AB1-B6EF-9BB23BDAB38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B1B9-9966-4D65-88D1-48713FDB6ED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7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1D5A-6217-44C6-B895-DADF9449513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E540-56C6-4243-B81A-092CD4A38C1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27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1044-2D34-4A76-BB6E-05A475CF6E9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3C04-6788-4BE0-A117-BF67D473BB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77B0-CBC2-4BCA-A51B-61F4FBBCA26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DD41-BEC4-4E0D-87A8-BB287171D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6675-DBF7-47AE-91F1-829C48906CC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8888-F436-421D-B99A-6D604BCB5A8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26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9B24-7DDD-44EF-8D4C-D25FA1EA38E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E261-E7B1-45FD-8D6E-4C8DEA81D07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4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1549-BF0D-4BFD-96BF-7BC8AA90B20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E4938-0EF0-4125-8337-451B2046495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58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8619-1D03-4CC2-BD44-5FCBDD1C21D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E12C-F3E2-40BB-9DAE-D1C3C205264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42C3-D7D1-4F4F-884A-003A278033B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EC8B-5775-42A7-9AB4-8D76AA0C53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83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B1B6-0B88-45D7-A140-4C6C0814A2A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2510-FB4B-4773-AC5A-C0A89351CFC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4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9222-0E26-419C-A14E-FC88DF202B0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3845-E6AC-4727-B939-EFCF40A5FC1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8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98F7-4E59-441C-A54A-407BD45F554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6F43-0DA9-4C2C-9181-D14C0795F8D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45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6955-5180-4D5D-A67D-C5DEE13C9F0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AFE8-0547-48A9-AB95-C709C6BDD5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1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5414-0936-45C1-B96F-1E1EF412FFD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C43B-39B7-4509-90BB-4459AEE74F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8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61F9-729D-4871-9D62-EB1212086EC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C62B-94DC-463A-BE42-A02520DDD88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45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023A-5879-4D83-AA38-C7E21E2C919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6E97-891D-4B18-BB15-7F6317638A1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22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924E-6DD1-4AE9-8C2B-3BE7875BC9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F335-CCD1-40BA-9E88-9A9143E0774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81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1044-2D34-4A76-BB6E-05A475CF6E9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3C04-6788-4BE0-A117-BF67D473BB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93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77B0-CBC2-4BCA-A51B-61F4FBBCA26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DD41-BEC4-4E0D-87A8-BB287171D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84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6675-DBF7-47AE-91F1-829C48906CC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8888-F436-421D-B99A-6D604BCB5A8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51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9B24-7DDD-44EF-8D4C-D25FA1EA38E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E261-E7B1-45FD-8D6E-4C8DEA81D07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2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1549-BF0D-4BFD-96BF-7BC8AA90B20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E4938-0EF0-4125-8337-451B2046495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58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8619-1D03-4CC2-BD44-5FCBDD1C21D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E12C-F3E2-40BB-9DAE-D1C3C205264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37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42C3-D7D1-4F4F-884A-003A278033B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EC8B-5775-42A7-9AB4-8D76AA0C53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72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B1B6-0B88-45D7-A140-4C6C0814A2A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2510-FB4B-4773-AC5A-C0A89351CFC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5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9222-0E26-419C-A14E-FC88DF202B0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3845-E6AC-4727-B939-EFCF40A5FC1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67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98F7-4E59-441C-A54A-407BD45F554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6F43-0DA9-4C2C-9181-D14C0795F8D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55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6955-5180-4D5D-A67D-C5DEE13C9F0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AFE8-0547-48A9-AB95-C709C6BDD5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69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5414-0936-45C1-B96F-1E1EF412FFD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C43B-39B7-4509-90BB-4459AEE74F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5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61F9-729D-4871-9D62-EB1212086EC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C62B-94DC-463A-BE42-A02520DDD88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2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023A-5879-4D83-AA38-C7E21E2C919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6E97-891D-4B18-BB15-7F6317638A1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7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924E-6DD1-4AE9-8C2B-3BE7875BC9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F335-CCD1-40BA-9E88-9A9143E0774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9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1044-2D34-4A76-BB6E-05A475CF6E9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3C04-6788-4BE0-A117-BF67D473BB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61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77B0-CBC2-4BCA-A51B-61F4FBBCA26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DD41-BEC4-4E0D-87A8-BB287171DDC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42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6675-DBF7-47AE-91F1-829C48906CC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8888-F436-421D-B99A-6D604BCB5A8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02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9B24-7DDD-44EF-8D4C-D25FA1EA38E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E261-E7B1-45FD-8D6E-4C8DEA81D07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40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1549-BF0D-4BFD-96BF-7BC8AA90B20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E4938-0EF0-4125-8337-451B2046495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66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8619-1D03-4CC2-BD44-5FCBDD1C21D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E12C-F3E2-40BB-9DAE-D1C3C205264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315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42C3-D7D1-4F4F-884A-003A278033B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EC8B-5775-42A7-9AB4-8D76AA0C53D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8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B1B6-0B88-45D7-A140-4C6C0814A2A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2510-FB4B-4773-AC5A-C0A89351CFC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65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9222-0E26-419C-A14E-FC88DF202B0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3845-E6AC-4727-B939-EFCF40A5FC1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98F7-4E59-441C-A54A-407BD45F554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6F43-0DA9-4C2C-9181-D14C0795F8D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40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6955-5180-4D5D-A67D-C5DEE13C9F0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AFE8-0547-48A9-AB95-C709C6BDD5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98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5414-0936-45C1-B96F-1E1EF412FFD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C43B-39B7-4509-90BB-4459AEE74F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04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61F9-729D-4871-9D62-EB1212086EC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C62B-94DC-463A-BE42-A02520DDD88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19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023A-5879-4D83-AA38-C7E21E2C919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6E97-891D-4B18-BB15-7F6317638A1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6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924E-6DD1-4AE9-8C2B-3BE7875BC9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F335-CCD1-40BA-9E88-9A9143E0774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54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8FD-9FD5-4EB9-9F53-2FC5C0BF10E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B015-50CA-4A15-9678-FCD14F2E70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44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0DC9-B94B-4A53-A955-E55FACF69FE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EB91-D3F7-4210-93DF-CFA074AF409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402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3966-1B36-44A0-99FA-E10F5E0F3F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6D7B-74AE-4F0C-A258-D2CB9B4D1E4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055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F498-4E3D-4971-AB61-C0AC1B8061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B119-83B8-4F8B-8145-791F40D44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F0D8-8152-4969-A7B9-9862F9FD4CB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EFB1-3E2C-4884-8078-D94873FD797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286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A9F2-BDC0-42E0-A39B-469A1C3DC04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143D-3935-49A4-BE61-3B8191A357C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6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AD6D-1E9F-4D66-B322-AFFD16561DB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44F3-AB86-4386-852C-22C347C0691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04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855-F097-41F2-8AFB-AD76F728954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3451-FAD9-44B5-89DC-B4A8A68D024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25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4FFE-9DCD-4868-8C69-FCE5FD02A20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5955-7C1A-4B5A-B771-FCF90318AE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453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1B82-0619-4EF7-85D9-6EA239DA1DC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6761-6C0F-467E-A894-5163B18330E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024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EF62-2C74-42FA-9BB0-A6A2D9E0C06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718B-0383-41FB-8419-5E77958213C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901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D470-67A6-4774-931A-8A53C8E5E42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4E9E-91DF-46B4-8FE0-6E7A91FC85E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634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FADE-E72C-4EAC-917D-160BAD928AD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EA62-89BF-43D0-B4D5-22BA016252A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71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5DDA-8713-44EC-AC23-F6AE25F199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9736-84FA-441F-B91B-7FF203B3455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514F-88AF-47CD-B191-E777FF44993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073-F1A4-4D88-8765-C6271BCE942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2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8FD-9FD5-4EB9-9F53-2FC5C0BF10E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B015-50CA-4A15-9678-FCD14F2E70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32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0DC9-B94B-4A53-A955-E55FACF69FE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EB91-D3F7-4210-93DF-CFA074AF409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3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3966-1B36-44A0-99FA-E10F5E0F3F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6D7B-74AE-4F0C-A258-D2CB9B4D1E4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58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F498-4E3D-4971-AB61-C0AC1B8061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B119-83B8-4F8B-8145-791F40D44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881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F0D8-8152-4969-A7B9-9862F9FD4CB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EFB1-3E2C-4884-8078-D94873FD797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360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A9F2-BDC0-42E0-A39B-469A1C3DC04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143D-3935-49A4-BE61-3B8191A357C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722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AD6D-1E9F-4D66-B322-AFFD16561DB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44F3-AB86-4386-852C-22C347C0691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777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8855-F097-41F2-8AFB-AD76F728954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3451-FAD9-44B5-89DC-B4A8A68D024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85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4FFE-9DCD-4868-8C69-FCE5FD02A20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5955-7C1A-4B5A-B771-FCF90318AEF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5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8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3579A-874A-481C-BFE8-AD318730432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C7FF2-42BF-4D66-9DE0-6248914055E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C2D41-062A-4593-9286-BC86D68EC990}" type="datetimeFigureOut">
              <a:rPr lang="ru-RU">
                <a:solidFill>
                  <a:srgbClr val="073E87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srgbClr val="073E87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F30F5-2E9E-4C47-94F1-4DAA7E5BC415}" type="slidenum">
              <a:rPr lang="ru-RU">
                <a:solidFill>
                  <a:srgbClr val="073E87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Arial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2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E54A7-19BC-4260-B941-952AE3F9981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4056B-903D-4686-B90C-9C68526C3687}" type="slidenum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58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8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CF731-9224-4385-BF83-1CC7B92E1875}" type="datetimeFigureOut">
              <a:rPr lang="ru-RU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06C2E-509E-4542-9DDA-455256B8CE0D}" type="slidenum">
              <a:rPr lang="ru-RU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8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8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CF731-9224-4385-BF83-1CC7B92E1875}" type="datetimeFigureOut">
              <a:rPr lang="ru-RU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06C2E-509E-4542-9DDA-455256B8CE0D}" type="slidenum">
              <a:rPr lang="ru-RU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22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8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CF731-9224-4385-BF83-1CC7B92E1875}" type="datetimeFigureOut">
              <a:rPr lang="ru-RU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06C2E-509E-4542-9DDA-455256B8CE0D}" type="slidenum">
              <a:rPr lang="ru-RU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23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12D74-D75C-453A-AFFD-CB54870350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970F9-5123-4B6E-97C6-0C247C15BA09}" type="slidenum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86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12D74-D75C-453A-AFFD-CB54870350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970F9-5123-4B6E-97C6-0C247C15BA09}" type="slidenum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12D74-D75C-453A-AFFD-CB54870350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970F9-5123-4B6E-97C6-0C247C15BA09}" type="slidenum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2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5" r:id="rId13"/>
    <p:sldLayoutId id="214748380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12D74-D75C-453A-AFFD-CB54870350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970F9-5123-4B6E-97C6-0C247C15BA09}" type="slidenum">
              <a:rPr lang="ru-RU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7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2.xml"/><Relationship Id="rId6" Type="http://schemas.openxmlformats.org/officeDocument/2006/relationships/hyperlink" Target="http://ml-stroy.ru/projects/67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15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Excel_97-20035.xls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oleObject" Target="../embeddings/_____Microsoft_Excel_97-20036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_____Microsoft_Excel_97-20037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9.xls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0.xls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www.temples.ru/private/f000125/125_0071275b.jpg&amp;text=%D0%B7%D0%B5%D0%BB%D0%B5%D0%BD%D1%87%D1%83%D0%BA%D1%81%D0%BA%D0%B8%D0%B9%20%D1%80%D0%B0%D0%B9%D0%BE%D0%BD&amp;noreask=1&amp;pos=8&amp;lr=1104&amp;rpt=s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71600" y="2996952"/>
            <a:ext cx="7344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</a:t>
            </a:r>
            <a:r>
              <a:rPr lang="ru-RU" sz="2000" b="1" dirty="0" smtClean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решению Совета </a:t>
            </a:r>
            <a:r>
              <a:rPr lang="ru-RU" sz="2000" b="1" dirty="0" err="1" smtClean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Зеленчукского</a:t>
            </a:r>
            <a:r>
              <a:rPr lang="ru-RU" sz="2000" b="1" dirty="0" smtClean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муниципального района         от 25.12.2016 № 76 </a:t>
            </a:r>
            <a:r>
              <a:rPr lang="ru-RU" sz="2000" b="1" dirty="0" smtClean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 </a:t>
            </a:r>
            <a:r>
              <a:rPr lang="ru-RU" sz="2000" b="1" dirty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бюджете  Зеленчукского муниципального района Карачаево-Черкесской </a:t>
            </a:r>
            <a:r>
              <a:rPr lang="ru-RU" sz="2000" b="1" dirty="0" smtClean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Республики                     </a:t>
            </a:r>
            <a:r>
              <a:rPr lang="ru-RU" sz="2000" b="1" dirty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</a:t>
            </a:r>
            <a:r>
              <a:rPr lang="ru-RU" sz="2400" b="1" dirty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</a:t>
            </a:r>
            <a:r>
              <a:rPr lang="ru-RU" sz="2000" b="1" dirty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ln w="5080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год»</a:t>
            </a:r>
            <a:endParaRPr lang="ru-RU" sz="2000" b="1" dirty="0">
              <a:ln w="5080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75" name="WordArt 11"/>
          <p:cNvSpPr>
            <a:spLocks noChangeArrowheads="1" noChangeShapeType="1" noTextEdit="1"/>
          </p:cNvSpPr>
          <p:nvPr/>
        </p:nvSpPr>
        <p:spPr bwMode="auto">
          <a:xfrm>
            <a:off x="683568" y="980728"/>
            <a:ext cx="7848872" cy="1485528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 </a:t>
            </a:r>
            <a:r>
              <a:rPr lang="ru-RU" sz="3600" kern="10" dirty="0">
                <a:ln w="9525">
                  <a:solidFill>
                    <a:srgbClr val="1C1C1C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ДЛЯ ГРАЖДАН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9120"/>
            <a:ext cx="4752528" cy="21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48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836613"/>
            <a:ext cx="799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</a:rPr>
            </a:br>
            <a:endParaRPr lang="ru-RU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115616" y="332656"/>
            <a:ext cx="69847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Участие граждан 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бюджетном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процессе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8" name="AutoShape 20"/>
          <p:cNvSpPr>
            <a:spLocks noChangeArrowheads="1"/>
          </p:cNvSpPr>
          <p:nvPr/>
        </p:nvSpPr>
        <p:spPr bwMode="auto">
          <a:xfrm>
            <a:off x="395536" y="3677791"/>
            <a:ext cx="2519362" cy="2199481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Помогает формировать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доходную часть бюджета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(налог на доходы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физических лиц,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транспортный налог,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другие виды налогов)</a:t>
            </a:r>
          </a:p>
        </p:txBody>
      </p:sp>
      <p:sp>
        <p:nvSpPr>
          <p:cNvPr id="11269" name="AutoShape 21"/>
          <p:cNvSpPr>
            <a:spLocks noChangeArrowheads="1"/>
          </p:cNvSpPr>
          <p:nvPr/>
        </p:nvSpPr>
        <p:spPr bwMode="auto">
          <a:xfrm>
            <a:off x="6227763" y="3717602"/>
            <a:ext cx="2520950" cy="2303686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Получает социальные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гарантии – расходная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часть бюджета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(образование, социальные </a:t>
            </a:r>
          </a:p>
          <a:p>
            <a:pPr algn="ctr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выплаты и др.)</a:t>
            </a:r>
          </a:p>
        </p:txBody>
      </p:sp>
      <p:sp>
        <p:nvSpPr>
          <p:cNvPr id="11270" name="AutoShape 29"/>
          <p:cNvSpPr>
            <a:spLocks noChangeArrowheads="1"/>
          </p:cNvSpPr>
          <p:nvPr/>
        </p:nvSpPr>
        <p:spPr bwMode="auto">
          <a:xfrm>
            <a:off x="1116013" y="2925837"/>
            <a:ext cx="3529012" cy="647179"/>
          </a:xfrm>
          <a:prstGeom prst="curvedDownArrow">
            <a:avLst>
              <a:gd name="adj1" fmla="val 154829"/>
              <a:gd name="adj2" fmla="val 326912"/>
              <a:gd name="adj3" fmla="val 33333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1271" name="AutoShape 30"/>
          <p:cNvSpPr>
            <a:spLocks noChangeArrowheads="1"/>
          </p:cNvSpPr>
          <p:nvPr/>
        </p:nvSpPr>
        <p:spPr bwMode="auto">
          <a:xfrm>
            <a:off x="4859338" y="2997845"/>
            <a:ext cx="3529012" cy="575171"/>
          </a:xfrm>
          <a:prstGeom prst="curvedDownArrow">
            <a:avLst>
              <a:gd name="adj1" fmla="val 163456"/>
              <a:gd name="adj2" fmla="val 326912"/>
              <a:gd name="adj3" fmla="val 33333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395536" y="2093947"/>
            <a:ext cx="8142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Как  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налогоплательщик         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                          Как 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получатель </a:t>
            </a: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 algn="just" eaLnBrk="1" hangingPunct="1"/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                                                                             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 социальных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гарантий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11273" name="Picture 37" descr="000026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59423"/>
            <a:ext cx="3195479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38" name="Text Box 42"/>
          <p:cNvSpPr txBox="1">
            <a:spLocks noChangeArrowheads="1"/>
          </p:cNvSpPr>
          <p:nvPr/>
        </p:nvSpPr>
        <p:spPr bwMode="auto">
          <a:xfrm>
            <a:off x="2987823" y="5654576"/>
            <a:ext cx="319548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БЮДЖЕТ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55217" y="1066175"/>
            <a:ext cx="5939643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Гражданин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его участие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330424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539353" y="115888"/>
            <a:ext cx="5184775" cy="884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Гражданин и его участие в бюджетном процессе</a:t>
            </a: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 rot="5400000">
            <a:off x="4144963" y="2632075"/>
            <a:ext cx="1111250" cy="977900"/>
          </a:xfrm>
          <a:prstGeom prst="chevron">
            <a:avLst>
              <a:gd name="adj" fmla="val 28409"/>
            </a:avLst>
          </a:prstGeom>
          <a:solidFill>
            <a:srgbClr val="CC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Castellar" pitchFamily="18" charset="0"/>
              </a:rPr>
              <a:t>2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rot="5400000">
            <a:off x="4144963" y="1624013"/>
            <a:ext cx="1111250" cy="977900"/>
          </a:xfrm>
          <a:prstGeom prst="chevron">
            <a:avLst>
              <a:gd name="adj" fmla="val 28409"/>
            </a:avLst>
          </a:prstGeom>
          <a:solidFill>
            <a:srgbClr val="CC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Castellar" pitchFamily="18" charset="0"/>
              </a:rPr>
              <a:t>1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 rot="5400000">
            <a:off x="4088606" y="3767932"/>
            <a:ext cx="1223963" cy="977900"/>
          </a:xfrm>
          <a:prstGeom prst="chevron">
            <a:avLst>
              <a:gd name="adj" fmla="val 31291"/>
            </a:avLst>
          </a:prstGeom>
          <a:solidFill>
            <a:srgbClr val="CC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Castellar" pitchFamily="18" charset="0"/>
              </a:rPr>
              <a:t>3</a:t>
            </a: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 rot="5400000">
            <a:off x="4088607" y="4991894"/>
            <a:ext cx="1223962" cy="977900"/>
          </a:xfrm>
          <a:prstGeom prst="chevron">
            <a:avLst>
              <a:gd name="adj" fmla="val 31291"/>
            </a:avLst>
          </a:prstGeom>
          <a:solidFill>
            <a:srgbClr val="CC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Castellar" pitchFamily="18" charset="0"/>
              </a:rPr>
              <a:t>4</a:t>
            </a: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539750" y="1196975"/>
            <a:ext cx="504031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5292725" y="1628775"/>
            <a:ext cx="3743325" cy="792163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Публичные обсуждения программ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развития </a:t>
            </a:r>
            <a:r>
              <a:rPr lang="ru-RU" sz="1400" dirty="0" err="1">
                <a:solidFill>
                  <a:srgbClr val="000000"/>
                </a:solidFill>
                <a:latin typeface="Castellar" pitchFamily="18" charset="0"/>
              </a:rPr>
              <a:t>Зеленчукского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муниципального района</a:t>
            </a:r>
          </a:p>
          <a:p>
            <a:pPr algn="ctr" eaLnBrk="0" hangingPunct="0">
              <a:lnSpc>
                <a:spcPct val="75000"/>
              </a:lnSpc>
            </a:pP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(размещаются на сайте администрации)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5292725" y="2565400"/>
            <a:ext cx="3743325" cy="792163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Оценка качества предоставления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муниципальных услуг (участие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в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социологических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опросах)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5292725" y="3573463"/>
            <a:ext cx="3743325" cy="1223962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Публичные слушания проекта решения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Совета </a:t>
            </a:r>
            <a:r>
              <a:rPr lang="ru-RU" sz="1400" dirty="0" err="1">
                <a:solidFill>
                  <a:srgbClr val="000000"/>
                </a:solidFill>
                <a:latin typeface="Castellar" pitchFamily="18" charset="0"/>
              </a:rPr>
              <a:t>Зеленчукского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муниципального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района о бюджете на очередной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финансовый год (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проводится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Советом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района ежегодно в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ноябре-декабре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)</a:t>
            </a:r>
          </a:p>
        </p:txBody>
      </p:sp>
      <p:sp>
        <p:nvSpPr>
          <p:cNvPr id="10252" name="AutoShape 16"/>
          <p:cNvSpPr>
            <a:spLocks noChangeArrowheads="1"/>
          </p:cNvSpPr>
          <p:nvPr/>
        </p:nvSpPr>
        <p:spPr bwMode="auto">
          <a:xfrm>
            <a:off x="5292725" y="4941888"/>
            <a:ext cx="3743325" cy="1079500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>
              <a:solidFill>
                <a:schemeClr val="bg2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Публичные слушания по проекту решения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Совета </a:t>
            </a:r>
            <a:r>
              <a:rPr lang="ru-RU" sz="1400" dirty="0" err="1">
                <a:solidFill>
                  <a:srgbClr val="000000"/>
                </a:solidFill>
                <a:latin typeface="Castellar" pitchFamily="18" charset="0"/>
              </a:rPr>
              <a:t>Зеленчукского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 муниципального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района об исполнении бюджета (проводятся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Советом района ежегодно в мае)</a:t>
            </a:r>
          </a:p>
          <a:p>
            <a:pPr algn="ctr" eaLnBrk="0" hangingPunct="0">
              <a:lnSpc>
                <a:spcPct val="75000"/>
              </a:lnSpc>
            </a:pPr>
            <a:r>
              <a:rPr lang="ru-RU" dirty="0">
                <a:solidFill>
                  <a:schemeClr val="bg2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3" name="AutoShape 17"/>
          <p:cNvSpPr>
            <a:spLocks noChangeArrowheads="1"/>
          </p:cNvSpPr>
          <p:nvPr/>
        </p:nvSpPr>
        <p:spPr bwMode="auto">
          <a:xfrm>
            <a:off x="6156325" y="333375"/>
            <a:ext cx="2808288" cy="1223963"/>
          </a:xfrm>
          <a:prstGeom prst="wedgeRoundRectCallout">
            <a:avLst>
              <a:gd name="adj1" fmla="val -80750"/>
              <a:gd name="adj2" fmla="val 53241"/>
              <a:gd name="adj3" fmla="val 16667"/>
            </a:avLst>
          </a:prstGeom>
          <a:solidFill>
            <a:srgbClr val="CC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Возможности влияния гражданина на состав бюджета</a:t>
            </a:r>
          </a:p>
        </p:txBody>
      </p:sp>
      <p:sp>
        <p:nvSpPr>
          <p:cNvPr id="10254" name="AutoShape 18"/>
          <p:cNvSpPr>
            <a:spLocks noChangeArrowheads="1"/>
          </p:cNvSpPr>
          <p:nvPr/>
        </p:nvSpPr>
        <p:spPr bwMode="auto">
          <a:xfrm>
            <a:off x="323850" y="1124745"/>
            <a:ext cx="3600450" cy="115257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dirty="0">
                <a:latin typeface="Castellar" pitchFamily="18" charset="0"/>
              </a:rPr>
              <a:t>Помогает формировать </a:t>
            </a:r>
          </a:p>
          <a:p>
            <a:pPr algn="ctr" eaLnBrk="0" hangingPunct="0"/>
            <a:r>
              <a:rPr lang="ru-RU" dirty="0">
                <a:latin typeface="Castellar" pitchFamily="18" charset="0"/>
              </a:rPr>
              <a:t>доходную часть бюджета </a:t>
            </a:r>
          </a:p>
          <a:p>
            <a:pPr algn="ctr" eaLnBrk="0" hangingPunct="0"/>
            <a:r>
              <a:rPr lang="ru-RU" dirty="0">
                <a:latin typeface="Castellar" pitchFamily="18" charset="0"/>
              </a:rPr>
              <a:t>(налог на доходы</a:t>
            </a:r>
          </a:p>
          <a:p>
            <a:pPr algn="ctr" eaLnBrk="0" hangingPunct="0"/>
            <a:r>
              <a:rPr lang="ru-RU" dirty="0">
                <a:latin typeface="Castellar" pitchFamily="18" charset="0"/>
              </a:rPr>
              <a:t> физических лиц)</a:t>
            </a:r>
          </a:p>
        </p:txBody>
      </p:sp>
      <p:sp>
        <p:nvSpPr>
          <p:cNvPr id="10255" name="AutoShape 20"/>
          <p:cNvSpPr>
            <a:spLocks noChangeArrowheads="1"/>
          </p:cNvSpPr>
          <p:nvPr/>
        </p:nvSpPr>
        <p:spPr bwMode="auto">
          <a:xfrm>
            <a:off x="395288" y="5480844"/>
            <a:ext cx="3529012" cy="1043781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dirty="0">
                <a:latin typeface="Castellar" pitchFamily="18" charset="0"/>
              </a:rPr>
              <a:t>Получает социальные гарантии – </a:t>
            </a:r>
          </a:p>
          <a:p>
            <a:pPr algn="ctr" eaLnBrk="0" hangingPunct="0"/>
            <a:r>
              <a:rPr lang="ru-RU" sz="1600" dirty="0">
                <a:latin typeface="Castellar" pitchFamily="18" charset="0"/>
              </a:rPr>
              <a:t>расходная часть бюджета</a:t>
            </a:r>
          </a:p>
          <a:p>
            <a:pPr algn="ctr" eaLnBrk="0" hangingPunct="0"/>
            <a:r>
              <a:rPr lang="ru-RU" sz="1600" dirty="0">
                <a:latin typeface="Castellar" pitchFamily="18" charset="0"/>
              </a:rPr>
              <a:t>(образование, социальные </a:t>
            </a:r>
          </a:p>
          <a:p>
            <a:pPr algn="ctr" eaLnBrk="0" hangingPunct="0"/>
            <a:r>
              <a:rPr lang="ru-RU" sz="1600" dirty="0">
                <a:latin typeface="Castellar" pitchFamily="18" charset="0"/>
              </a:rPr>
              <a:t>выплаты и др.)</a:t>
            </a:r>
          </a:p>
        </p:txBody>
      </p:sp>
      <p:sp>
        <p:nvSpPr>
          <p:cNvPr id="10256" name="AutoShape 21"/>
          <p:cNvSpPr>
            <a:spLocks noChangeArrowheads="1"/>
          </p:cNvSpPr>
          <p:nvPr/>
        </p:nvSpPr>
        <p:spPr bwMode="auto">
          <a:xfrm>
            <a:off x="107950" y="2349327"/>
            <a:ext cx="3887788" cy="1007665"/>
          </a:xfrm>
          <a:prstGeom prst="downArrow">
            <a:avLst>
              <a:gd name="adj1" fmla="val 57861"/>
              <a:gd name="adj2" fmla="val 79264"/>
            </a:avLst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как налогоплательщик</a:t>
            </a:r>
          </a:p>
        </p:txBody>
      </p:sp>
      <p:sp>
        <p:nvSpPr>
          <p:cNvPr id="10257" name="AutoShape 22"/>
          <p:cNvSpPr>
            <a:spLocks noChangeArrowheads="1"/>
          </p:cNvSpPr>
          <p:nvPr/>
        </p:nvSpPr>
        <p:spPr bwMode="auto">
          <a:xfrm>
            <a:off x="179388" y="4365624"/>
            <a:ext cx="3887787" cy="1115219"/>
          </a:xfrm>
          <a:prstGeom prst="downArrow">
            <a:avLst>
              <a:gd name="adj1" fmla="val 57861"/>
              <a:gd name="adj2" fmla="val 79264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как получатель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социальных гарантий</a:t>
            </a:r>
          </a:p>
        </p:txBody>
      </p:sp>
      <p:sp>
        <p:nvSpPr>
          <p:cNvPr id="10258" name="Oval 23"/>
          <p:cNvSpPr>
            <a:spLocks noChangeArrowheads="1"/>
          </p:cNvSpPr>
          <p:nvPr/>
        </p:nvSpPr>
        <p:spPr bwMode="auto">
          <a:xfrm>
            <a:off x="395288" y="3357563"/>
            <a:ext cx="3529012" cy="9350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latin typeface="Castellar" pitchFamily="18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86819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5000">
              <a:srgbClr val="FBEAC7"/>
            </a:gs>
            <a:gs pos="32000">
              <a:srgbClr val="FEE7F2"/>
            </a:gs>
            <a:gs pos="47000">
              <a:srgbClr val="FAC77D"/>
            </a:gs>
            <a:gs pos="61000">
              <a:srgbClr val="FBA97D"/>
            </a:gs>
            <a:gs pos="85000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836613"/>
            <a:ext cx="799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</a:rPr>
            </a:br>
            <a:endParaRPr lang="ru-RU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971599" y="260648"/>
            <a:ext cx="72357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Возможности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влияния граждан на состав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бюджета</a:t>
            </a:r>
            <a:endParaRPr lang="ru-RU" sz="2800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68313" y="10525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2"/>
                </a:solidFill>
                <a:latin typeface="Arial Narrow" pitchFamily="34" charset="0"/>
              </a:rPr>
              <a:t> </a:t>
            </a:r>
            <a:endParaRPr lang="ru-RU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2293" name="AutoShape 12"/>
          <p:cNvSpPr>
            <a:spLocks noChangeArrowheads="1"/>
          </p:cNvSpPr>
          <p:nvPr/>
        </p:nvSpPr>
        <p:spPr bwMode="auto">
          <a:xfrm>
            <a:off x="606623" y="1124669"/>
            <a:ext cx="7997825" cy="72015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Публичные слушания по проекту бюджета 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муниципального района</a:t>
            </a:r>
          </a:p>
        </p:txBody>
      </p:sp>
      <p:sp>
        <p:nvSpPr>
          <p:cNvPr id="12294" name="AutoShape 17"/>
          <p:cNvSpPr>
            <a:spLocks noChangeArrowheads="1"/>
          </p:cNvSpPr>
          <p:nvPr/>
        </p:nvSpPr>
        <p:spPr bwMode="auto">
          <a:xfrm>
            <a:off x="606623" y="1989907"/>
            <a:ext cx="7997825" cy="863029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 Публичные слушания по годовому отчету об 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 исполнении бюджета муниципального района</a:t>
            </a:r>
          </a:p>
        </p:txBody>
      </p:sp>
      <p:sp>
        <p:nvSpPr>
          <p:cNvPr id="12295" name="AutoShape 18"/>
          <p:cNvSpPr>
            <a:spLocks noChangeArrowheads="1"/>
          </p:cNvSpPr>
          <p:nvPr/>
        </p:nvSpPr>
        <p:spPr bwMode="auto">
          <a:xfrm>
            <a:off x="606623" y="2996555"/>
            <a:ext cx="7997825" cy="1008509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         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Участие в общественной и независимой </a:t>
            </a:r>
            <a:r>
              <a:rPr lang="ru-RU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экспертизе проектов</a:t>
            </a:r>
            <a:r>
              <a:rPr lang="en-US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endParaRPr lang="ru-RU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algn="ctr" eaLnBrk="0" hangingPunct="0"/>
            <a:r>
              <a:rPr lang="ru-RU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муниципальных 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правовых </a:t>
            </a:r>
            <a:r>
              <a:rPr lang="ru-RU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актов, размещаемых на 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официальном сайте </a:t>
            </a:r>
            <a:endParaRPr lang="ru-RU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algn="ctr" eaLnBrk="0" hangingPunct="0"/>
            <a:r>
              <a:rPr lang="ru-RU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администрации муниципального района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.</a:t>
            </a:r>
            <a:endParaRPr lang="ru-RU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AutoShape 19"/>
          <p:cNvSpPr>
            <a:spLocks noChangeArrowheads="1"/>
          </p:cNvSpPr>
          <p:nvPr/>
        </p:nvSpPr>
        <p:spPr bwMode="auto">
          <a:xfrm>
            <a:off x="611386" y="4221138"/>
            <a:ext cx="7993062" cy="93605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                 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Участие в социологических опросах по оценке качества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предоставления муниципальных услуг</a:t>
            </a:r>
          </a:p>
        </p:txBody>
      </p:sp>
      <p:sp>
        <p:nvSpPr>
          <p:cNvPr id="12297" name="AutoShape 20"/>
          <p:cNvSpPr>
            <a:spLocks noChangeArrowheads="1"/>
          </p:cNvSpPr>
          <p:nvPr/>
        </p:nvSpPr>
        <p:spPr bwMode="auto">
          <a:xfrm flipV="1">
            <a:off x="648493" y="5300686"/>
            <a:ext cx="7993063" cy="792609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10800000" wrap="none" anchor="ctr"/>
          <a:lstStyle/>
          <a:p>
            <a:pPr algn="just" eaLnBrk="0" hangingPunct="0"/>
            <a:r>
              <a:rPr lang="ru-RU" b="1" dirty="0">
                <a:solidFill>
                  <a:srgbClr val="111111"/>
                </a:solidFill>
              </a:rPr>
              <a:t>                            </a:t>
            </a:r>
            <a:r>
              <a:rPr lang="ru-RU" b="1" dirty="0" smtClean="0">
                <a:solidFill>
                  <a:srgbClr val="111111"/>
                </a:solidFill>
              </a:rPr>
              <a:t>                  </a:t>
            </a:r>
            <a:r>
              <a:rPr lang="ru-RU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Обращение 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граждан</a:t>
            </a:r>
          </a:p>
        </p:txBody>
      </p:sp>
    </p:spTree>
    <p:extLst>
      <p:ext uri="{BB962C8B-B14F-4D97-AF65-F5344CB8AC3E}">
        <p14:creationId xmlns:p14="http://schemas.microsoft.com/office/powerpoint/2010/main" val="712828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3"/>
          <p:cNvSpPr>
            <a:spLocks noChangeArrowheads="1"/>
          </p:cNvSpPr>
          <p:nvPr/>
        </p:nvSpPr>
        <p:spPr bwMode="auto">
          <a:xfrm>
            <a:off x="214313" y="188640"/>
            <a:ext cx="8750176" cy="6337573"/>
          </a:xfrm>
          <a:prstGeom prst="foldedCorner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419100"/>
            <a:ext cx="7770316" cy="56162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    Какие налоги уплачивают жители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района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pic>
        <p:nvPicPr>
          <p:cNvPr id="15364" name="Picture 3" descr="Бюдж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19446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Бюдж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9" y="3068637"/>
            <a:ext cx="1944687" cy="13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Бюдж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31" y="4785519"/>
            <a:ext cx="19446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897087" y="2132856"/>
            <a:ext cx="1530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 </a:t>
            </a:r>
          </a:p>
          <a:p>
            <a:pPr algn="ctr" eaLnBrk="1" hangingPunct="1"/>
            <a:r>
              <a:rPr lang="ru-RU" sz="1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Карачаево-Черкесской </a:t>
            </a:r>
            <a:r>
              <a:rPr lang="ru-RU" sz="1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Республики                        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987824" y="3789040"/>
            <a:ext cx="129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Бюджет муниципального района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3348038" y="46021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348038" y="46021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946677" y="5445224"/>
            <a:ext cx="12652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 </a:t>
            </a:r>
            <a:endParaRPr lang="ru-RU" sz="10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ru-RU" sz="1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сельского </a:t>
            </a:r>
            <a:r>
              <a:rPr lang="ru-RU" sz="1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поселения</a:t>
            </a:r>
          </a:p>
        </p:txBody>
      </p:sp>
      <p:pic>
        <p:nvPicPr>
          <p:cNvPr id="15374" name="Picture 13" descr="Налог на дох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2" y="3118693"/>
            <a:ext cx="1947240" cy="15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345302" y="2420888"/>
            <a:ext cx="2150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 на доходы</a:t>
            </a:r>
          </a:p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физических лиц </a:t>
            </a:r>
          </a:p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Глава 23 Налогового кодекса РФ)</a:t>
            </a:r>
          </a:p>
        </p:txBody>
      </p:sp>
      <p:pic>
        <p:nvPicPr>
          <p:cNvPr id="15376" name="Picture 15" descr="Транспортный на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10" y="1196752"/>
            <a:ext cx="2098454" cy="13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4788569" y="1516906"/>
            <a:ext cx="187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Транспортный налог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(Закон КЧР №  46-РЗ  от  27.11. 2002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г.)</a:t>
            </a:r>
          </a:p>
        </p:txBody>
      </p:sp>
      <p:sp>
        <p:nvSpPr>
          <p:cNvPr id="15381" name="Text Box 20"/>
          <p:cNvSpPr txBox="1">
            <a:spLocks noChangeArrowheads="1"/>
          </p:cNvSpPr>
          <p:nvPr/>
        </p:nvSpPr>
        <p:spPr bwMode="auto">
          <a:xfrm>
            <a:off x="5004047" y="2996952"/>
            <a:ext cx="158417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Земельный налог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(Решения </a:t>
            </a:r>
            <a:r>
              <a:rPr lang="ru-RU" sz="1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сельских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поселений)</a:t>
            </a:r>
          </a:p>
        </p:txBody>
      </p:sp>
      <p:sp>
        <p:nvSpPr>
          <p:cNvPr id="15382" name="Text Box 21"/>
          <p:cNvSpPr txBox="1">
            <a:spLocks noChangeArrowheads="1"/>
          </p:cNvSpPr>
          <p:nvPr/>
        </p:nvSpPr>
        <p:spPr bwMode="auto">
          <a:xfrm>
            <a:off x="4932363" y="5467350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83" name="Text Box 22"/>
          <p:cNvSpPr txBox="1">
            <a:spLocks noChangeArrowheads="1"/>
          </p:cNvSpPr>
          <p:nvPr/>
        </p:nvSpPr>
        <p:spPr bwMode="auto">
          <a:xfrm>
            <a:off x="4931445" y="4725144"/>
            <a:ext cx="172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 на имущество физических лиц</a:t>
            </a:r>
            <a:r>
              <a:rPr lang="ru-RU" sz="12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(Решения </a:t>
            </a:r>
            <a:r>
              <a:rPr lang="ru-RU" sz="1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сельских </a:t>
            </a:r>
            <a:r>
              <a:rPr lang="ru-RU" sz="1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поселений)</a:t>
            </a:r>
            <a:endParaRPr lang="ru-RU" sz="1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>
            <a:off x="2339752" y="4602163"/>
            <a:ext cx="432048" cy="699046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 flipV="1">
            <a:off x="2322922" y="2348879"/>
            <a:ext cx="520886" cy="102256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 flipV="1">
            <a:off x="2339752" y="3706683"/>
            <a:ext cx="484881" cy="199134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 flipH="1">
            <a:off x="4607718" y="1856878"/>
            <a:ext cx="1980406" cy="636017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H="1">
            <a:off x="4607715" y="3356992"/>
            <a:ext cx="1980408" cy="1783806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 flipH="1" flipV="1">
            <a:off x="4569298" y="5590330"/>
            <a:ext cx="2080712" cy="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3" name="Picture 36" descr="https://tapoc.trbo.yandex.net/tapoc_secure_proxy/01b214ead76d2fa9a455051b39265ca1?url=http%3A%2F%2Fflo.discus-club.ru%2Fimages%2Fsad-i-ogorod%2Fsadogorod%2Fsad-i-ogoro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39" y="2708920"/>
            <a:ext cx="2139925" cy="14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4" descr="http://ml-stroy.ru/_src/Projects.Item/67_img/174_sm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10" y="4293096"/>
            <a:ext cx="2098354" cy="14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7" y="1700808"/>
            <a:ext cx="8023749" cy="4680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259632" y="386661"/>
            <a:ext cx="70567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ЭТАПЫ ФОРМИРОВАНИЯ БЮДЖЕТА</a:t>
            </a:r>
            <a:endParaRPr lang="ru-RU" sz="2800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39552" y="1124744"/>
            <a:ext cx="8208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Какие этапы проходит бюджет муниципального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района</a:t>
            </a:r>
            <a:endParaRPr lang="ru-RU" sz="2400" dirty="0">
              <a:solidFill>
                <a:srgbClr val="0033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9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9"/>
          <p:cNvSpPr txBox="1">
            <a:spLocks noChangeArrowheads="1"/>
          </p:cNvSpPr>
          <p:nvPr/>
        </p:nvSpPr>
        <p:spPr bwMode="auto">
          <a:xfrm>
            <a:off x="2627784" y="466214"/>
            <a:ext cx="6047902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Начиная 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 формирования и исполнения бюджета муниципального района до момента 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утверждения 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отчета о его исполнении, выделяют следующие </a:t>
            </a:r>
            <a:r>
              <a:rPr lang="ru-RU" sz="1450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стадии бюджетного процесса:</a:t>
            </a:r>
          </a:p>
          <a:p>
            <a:pPr algn="just" eaLnBrk="1" hangingPunct="1"/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  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1)составление 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проекта бюджета муниципального района - подготовка экономического обоснования доходов и расходов бюджета;</a:t>
            </a:r>
          </a:p>
          <a:p>
            <a:pPr algn="just" eaLnBrk="1" hangingPunct="1"/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  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2)рассмотрение 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и утверждение проекта бюджета муниципального района – рассмотрение, согласование и принятие Решения Совета  </a:t>
            </a:r>
            <a:r>
              <a:rPr lang="ru-RU" sz="145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Зеленчукского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муниципального района о бюджете на очередной финансовый год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;</a:t>
            </a:r>
            <a:endParaRPr lang="ru-RU" sz="145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2292" name="AutoShape 22"/>
          <p:cNvSpPr>
            <a:spLocks noChangeArrowheads="1"/>
          </p:cNvSpPr>
          <p:nvPr/>
        </p:nvSpPr>
        <p:spPr bwMode="auto">
          <a:xfrm>
            <a:off x="3276600" y="4251236"/>
            <a:ext cx="2663825" cy="863600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Стадия 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. Рассмотрение и</a:t>
            </a:r>
          </a:p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утверждение проекта</a:t>
            </a:r>
          </a:p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бюджета</a:t>
            </a:r>
          </a:p>
        </p:txBody>
      </p:sp>
      <p:sp>
        <p:nvSpPr>
          <p:cNvPr id="12293" name="AutoShape 23"/>
          <p:cNvSpPr>
            <a:spLocks noChangeArrowheads="1"/>
          </p:cNvSpPr>
          <p:nvPr/>
        </p:nvSpPr>
        <p:spPr bwMode="auto">
          <a:xfrm>
            <a:off x="3217307" y="5468620"/>
            <a:ext cx="2808288" cy="935038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Стадия 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. Контроль за</a:t>
            </a:r>
          </a:p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исполнением бюджета и </a:t>
            </a:r>
          </a:p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отчет об исполнении</a:t>
            </a:r>
          </a:p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бюджета</a:t>
            </a:r>
          </a:p>
        </p:txBody>
      </p:sp>
      <p:sp>
        <p:nvSpPr>
          <p:cNvPr id="12294" name="AutoShape 24"/>
          <p:cNvSpPr>
            <a:spLocks noChangeArrowheads="1"/>
          </p:cNvSpPr>
          <p:nvPr/>
        </p:nvSpPr>
        <p:spPr bwMode="auto">
          <a:xfrm>
            <a:off x="396007" y="4941168"/>
            <a:ext cx="2663825" cy="665162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Стадия 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. Составление </a:t>
            </a:r>
          </a:p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проекта бюджета</a:t>
            </a:r>
          </a:p>
        </p:txBody>
      </p:sp>
      <p:sp>
        <p:nvSpPr>
          <p:cNvPr id="12295" name="AutoShape 25"/>
          <p:cNvSpPr>
            <a:spLocks noChangeArrowheads="1"/>
          </p:cNvSpPr>
          <p:nvPr/>
        </p:nvSpPr>
        <p:spPr bwMode="auto">
          <a:xfrm>
            <a:off x="6048375" y="4941168"/>
            <a:ext cx="2663825" cy="665162"/>
          </a:xfrm>
          <a:prstGeom prst="flowChartTerminator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Стадия 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. Исполнение </a:t>
            </a:r>
          </a:p>
          <a:p>
            <a:pPr algn="ctr" eaLnBrk="0" hangingPunct="0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бюджета</a:t>
            </a:r>
          </a:p>
        </p:txBody>
      </p:sp>
      <p:sp>
        <p:nvSpPr>
          <p:cNvPr id="12296" name="Line 29"/>
          <p:cNvSpPr>
            <a:spLocks noChangeShapeType="1"/>
          </p:cNvSpPr>
          <p:nvPr/>
        </p:nvSpPr>
        <p:spPr bwMode="auto">
          <a:xfrm>
            <a:off x="1547664" y="5661248"/>
            <a:ext cx="0" cy="360363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31"/>
          <p:cNvSpPr>
            <a:spLocks noChangeShapeType="1"/>
          </p:cNvSpPr>
          <p:nvPr/>
        </p:nvSpPr>
        <p:spPr bwMode="auto">
          <a:xfrm>
            <a:off x="7164388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33"/>
          <p:cNvSpPr>
            <a:spLocks noChangeShapeType="1"/>
          </p:cNvSpPr>
          <p:nvPr/>
        </p:nvSpPr>
        <p:spPr bwMode="auto">
          <a:xfrm>
            <a:off x="7667625" y="5606331"/>
            <a:ext cx="0" cy="558974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34"/>
          <p:cNvSpPr>
            <a:spLocks noChangeShapeType="1"/>
          </p:cNvSpPr>
          <p:nvPr/>
        </p:nvSpPr>
        <p:spPr bwMode="auto">
          <a:xfrm>
            <a:off x="5867400" y="4437112"/>
            <a:ext cx="1800225" cy="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37"/>
          <p:cNvSpPr>
            <a:spLocks noChangeShapeType="1"/>
          </p:cNvSpPr>
          <p:nvPr/>
        </p:nvSpPr>
        <p:spPr bwMode="auto">
          <a:xfrm flipV="1">
            <a:off x="1619672" y="4436268"/>
            <a:ext cx="0" cy="509732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6" name="Line 41"/>
          <p:cNvSpPr>
            <a:spLocks noChangeShapeType="1"/>
          </p:cNvSpPr>
          <p:nvPr/>
        </p:nvSpPr>
        <p:spPr bwMode="auto">
          <a:xfrm>
            <a:off x="1619673" y="4437112"/>
            <a:ext cx="1729158" cy="10369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 flipH="1">
            <a:off x="6011863" y="6165304"/>
            <a:ext cx="1655762" cy="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V="1">
            <a:off x="7451725" y="5589240"/>
            <a:ext cx="0" cy="43180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51"/>
          <p:cNvSpPr>
            <a:spLocks noChangeShapeType="1"/>
          </p:cNvSpPr>
          <p:nvPr/>
        </p:nvSpPr>
        <p:spPr bwMode="auto">
          <a:xfrm>
            <a:off x="7667625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Line 55"/>
          <p:cNvSpPr>
            <a:spLocks noChangeShapeType="1"/>
          </p:cNvSpPr>
          <p:nvPr/>
        </p:nvSpPr>
        <p:spPr bwMode="auto">
          <a:xfrm>
            <a:off x="7667625" y="4436268"/>
            <a:ext cx="0" cy="505223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7" name="Line 58"/>
          <p:cNvSpPr>
            <a:spLocks noChangeShapeType="1"/>
          </p:cNvSpPr>
          <p:nvPr/>
        </p:nvSpPr>
        <p:spPr bwMode="auto">
          <a:xfrm flipH="1">
            <a:off x="6011863" y="6021288"/>
            <a:ext cx="1439862" cy="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0" name="Line 62"/>
          <p:cNvSpPr>
            <a:spLocks noChangeShapeType="1"/>
          </p:cNvSpPr>
          <p:nvPr/>
        </p:nvSpPr>
        <p:spPr bwMode="auto">
          <a:xfrm>
            <a:off x="1547664" y="6021288"/>
            <a:ext cx="1655192" cy="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1" name="Line 63"/>
          <p:cNvSpPr>
            <a:spLocks noChangeShapeType="1"/>
          </p:cNvSpPr>
          <p:nvPr/>
        </p:nvSpPr>
        <p:spPr bwMode="auto">
          <a:xfrm>
            <a:off x="1258888" y="6092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2" name="Line 65"/>
          <p:cNvSpPr>
            <a:spLocks noChangeShapeType="1"/>
          </p:cNvSpPr>
          <p:nvPr/>
        </p:nvSpPr>
        <p:spPr bwMode="auto">
          <a:xfrm>
            <a:off x="1258888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3" name="Line 68"/>
          <p:cNvSpPr>
            <a:spLocks noChangeShapeType="1"/>
          </p:cNvSpPr>
          <p:nvPr/>
        </p:nvSpPr>
        <p:spPr bwMode="auto">
          <a:xfrm>
            <a:off x="3132138" y="6381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4" name="Line 70"/>
          <p:cNvSpPr>
            <a:spLocks noChangeShapeType="1"/>
          </p:cNvSpPr>
          <p:nvPr/>
        </p:nvSpPr>
        <p:spPr bwMode="auto">
          <a:xfrm flipV="1">
            <a:off x="1331640" y="5661248"/>
            <a:ext cx="0" cy="576262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5" name="Line 71"/>
          <p:cNvSpPr>
            <a:spLocks noChangeShapeType="1"/>
          </p:cNvSpPr>
          <p:nvPr/>
        </p:nvSpPr>
        <p:spPr bwMode="auto">
          <a:xfrm flipH="1">
            <a:off x="1331169" y="6237312"/>
            <a:ext cx="1944687" cy="0"/>
          </a:xfrm>
          <a:prstGeom prst="line">
            <a:avLst/>
          </a:prstGeom>
          <a:noFill/>
          <a:ln w="19050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" name="Picture 2" descr="https://tapoc.trbo.yandex.net/tapoc_secure_proxy/47daae5dcdb997b5a8f8d55d7bf08085?url=http%3A%2F%2Fusinsk.online%2Fcontent%2Fnews%2Fimages%2F21440%2F14a9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448272" cy="23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28104" y="2492896"/>
            <a:ext cx="7848352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 3) исполнение 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бюджета муниципального района – получение доходов бюджета и распределение бюджетных средств в соответствии с Решением Совета </a:t>
            </a:r>
            <a:r>
              <a:rPr lang="ru-RU" sz="145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Зеленчукского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муниципального района о бюджете на очередной финансовый год;</a:t>
            </a:r>
          </a:p>
          <a:p>
            <a:pPr algn="just"/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  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4) 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контроль 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за исполнением бюджета муниципального района и отчет об исполнении </a:t>
            </a:r>
            <a:r>
              <a:rPr lang="ru-RU" sz="145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бюджета - </a:t>
            </a:r>
            <a:r>
              <a:rPr lang="ru-RU" sz="145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текущий контроль за использованием бюджетных средств в процессе исполнения бюджета и подведение итогов исполнения бюджета по окончании финансового года.</a:t>
            </a:r>
            <a:endParaRPr lang="ru-RU" sz="1450" dirty="0"/>
          </a:p>
        </p:txBody>
      </p:sp>
    </p:spTree>
    <p:extLst>
      <p:ext uri="{BB962C8B-B14F-4D97-AF65-F5344CB8AC3E}">
        <p14:creationId xmlns:p14="http://schemas.microsoft.com/office/powerpoint/2010/main" val="33491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47864" y="2165604"/>
            <a:ext cx="2361886" cy="1911468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683567" y="98425"/>
            <a:ext cx="7632849" cy="95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Основные приоритеты бюджетной политики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 2016 году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31" name="Text Box 73"/>
          <p:cNvSpPr txBox="1">
            <a:spLocks noChangeArrowheads="1"/>
          </p:cNvSpPr>
          <p:nvPr/>
        </p:nvSpPr>
        <p:spPr bwMode="auto">
          <a:xfrm>
            <a:off x="3635375" y="2420938"/>
            <a:ext cx="18002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Основные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приоритеты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бюджетной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политики</a:t>
            </a:r>
            <a:endParaRPr lang="ru-RU" sz="2800" dirty="0" smtClean="0">
              <a:solidFill>
                <a:srgbClr val="003366"/>
              </a:solidFill>
              <a:latin typeface="Castellar" pitchFamily="18" charset="0"/>
            </a:endParaRPr>
          </a:p>
        </p:txBody>
      </p:sp>
      <p:sp>
        <p:nvSpPr>
          <p:cNvPr id="1032" name="AutoShape 74"/>
          <p:cNvSpPr>
            <a:spLocks noChangeArrowheads="1"/>
          </p:cNvSpPr>
          <p:nvPr/>
        </p:nvSpPr>
        <p:spPr bwMode="auto">
          <a:xfrm>
            <a:off x="323850" y="1125538"/>
            <a:ext cx="2519363" cy="1871662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обязательств в сфере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образования, культуры и 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спорта с учетом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определения объема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муниципальных услуг в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данных сферах</a:t>
            </a:r>
          </a:p>
        </p:txBody>
      </p:sp>
      <p:sp>
        <p:nvSpPr>
          <p:cNvPr id="1033" name="AutoShape 75"/>
          <p:cNvSpPr>
            <a:spLocks noChangeArrowheads="1"/>
          </p:cNvSpPr>
          <p:nvPr/>
        </p:nvSpPr>
        <p:spPr bwMode="auto">
          <a:xfrm>
            <a:off x="3185012" y="5013176"/>
            <a:ext cx="2827148" cy="1655912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 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сбалансированности и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финансовой устойчивости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районного бюджета</a:t>
            </a:r>
          </a:p>
        </p:txBody>
      </p:sp>
      <p:sp>
        <p:nvSpPr>
          <p:cNvPr id="1034" name="AutoShape 76"/>
          <p:cNvSpPr>
            <a:spLocks noChangeArrowheads="1"/>
          </p:cNvSpPr>
          <p:nvPr/>
        </p:nvSpPr>
        <p:spPr bwMode="auto">
          <a:xfrm>
            <a:off x="179983" y="3717032"/>
            <a:ext cx="2663825" cy="165576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 выполнения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обязательств и задач, 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поставленных указами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Президента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Российской Федерации от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 мая 2012 года</a:t>
            </a:r>
          </a:p>
        </p:txBody>
      </p:sp>
      <p:sp>
        <p:nvSpPr>
          <p:cNvPr id="1035" name="AutoShape 77"/>
          <p:cNvSpPr>
            <a:spLocks noChangeArrowheads="1"/>
          </p:cNvSpPr>
          <p:nvPr/>
        </p:nvSpPr>
        <p:spPr bwMode="auto">
          <a:xfrm>
            <a:off x="6300193" y="3645025"/>
            <a:ext cx="2592982" cy="1728664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прозрачности и 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открытости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муниципальных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финансов</a:t>
            </a:r>
          </a:p>
        </p:txBody>
      </p:sp>
      <p:sp>
        <p:nvSpPr>
          <p:cNvPr id="1036" name="AutoShape 78"/>
          <p:cNvSpPr>
            <a:spLocks noChangeArrowheads="1"/>
          </p:cNvSpPr>
          <p:nvPr/>
        </p:nvSpPr>
        <p:spPr bwMode="auto">
          <a:xfrm>
            <a:off x="6300193" y="1268760"/>
            <a:ext cx="2519958" cy="1703834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Повышение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эффективности</a:t>
            </a:r>
          </a:p>
          <a:p>
            <a:pPr algn="ctr" eaLnBrk="0" hangingPunct="0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бюджетных расходов</a:t>
            </a:r>
          </a:p>
          <a:p>
            <a:pPr algn="ctr" eaLnBrk="0" hangingPunct="0">
              <a:defRPr/>
            </a:pP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11286" name="AutoShape 85"/>
          <p:cNvSpPr>
            <a:spLocks noChangeArrowheads="1"/>
          </p:cNvSpPr>
          <p:nvPr/>
        </p:nvSpPr>
        <p:spPr bwMode="auto">
          <a:xfrm rot="-4144396">
            <a:off x="2035175" y="2151063"/>
            <a:ext cx="2798763" cy="846137"/>
          </a:xfrm>
          <a:prstGeom prst="curvedDownArrow">
            <a:avLst>
              <a:gd name="adj1" fmla="val 77593"/>
              <a:gd name="adj2" fmla="val 155201"/>
              <a:gd name="adj3" fmla="val 33333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1287" name="AutoShape 86"/>
          <p:cNvSpPr>
            <a:spLocks noChangeArrowheads="1"/>
          </p:cNvSpPr>
          <p:nvPr/>
        </p:nvSpPr>
        <p:spPr bwMode="auto">
          <a:xfrm rot="10564446">
            <a:off x="3062288" y="3933825"/>
            <a:ext cx="2870200" cy="747713"/>
          </a:xfrm>
          <a:prstGeom prst="curvedDownArrow">
            <a:avLst>
              <a:gd name="adj1" fmla="val 88520"/>
              <a:gd name="adj2" fmla="val 177022"/>
              <a:gd name="adj3" fmla="val 33333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1288" name="AutoShape 87"/>
          <p:cNvSpPr>
            <a:spLocks noChangeArrowheads="1"/>
          </p:cNvSpPr>
          <p:nvPr/>
        </p:nvSpPr>
        <p:spPr bwMode="auto">
          <a:xfrm rot="3454759">
            <a:off x="4229100" y="2159000"/>
            <a:ext cx="2760663" cy="792163"/>
          </a:xfrm>
          <a:prstGeom prst="curvedDownArrow">
            <a:avLst>
              <a:gd name="adj1" fmla="val 78025"/>
              <a:gd name="adj2" fmla="val 156049"/>
              <a:gd name="adj3" fmla="val 33333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>
                <a:lumMod val="40000"/>
                <a:lumOff val="6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72008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/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</a:b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ДОХОДЫ БЮДЖЕТА МУНИЦИПАЛЬНОГО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РАЙОНА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</a:b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rebuchet MS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932159" y="1376536"/>
            <a:ext cx="2232025" cy="6477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НАЛОГОВЫЕ</a:t>
            </a: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708573" y="1341140"/>
            <a:ext cx="2231851" cy="6477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НЕНАЛОГОВЫЕ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372225" y="1341140"/>
            <a:ext cx="2093650" cy="6477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БЕЗВОЗМЕЗДНЫЕ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ПОСТУПЛЕНИЯ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258888" y="2133600"/>
            <a:ext cx="1873250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налог на доходы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физических лиц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258888" y="2852738"/>
            <a:ext cx="1873250" cy="1081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акцизы на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автомобильный и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прямогонный бензин,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дизельное топливо,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моторные масла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1258888" y="4076700"/>
            <a:ext cx="18732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единый налог на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вмененный доход</a:t>
            </a:r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1258888" y="4941888"/>
            <a:ext cx="1873250" cy="719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единый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сельскохозяйственный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налог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1258888" y="5949950"/>
            <a:ext cx="1873250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государственная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пошлина</a:t>
            </a:r>
          </a:p>
        </p:txBody>
      </p:sp>
      <p:sp>
        <p:nvSpPr>
          <p:cNvPr id="16403" name="Rectangle 18"/>
          <p:cNvSpPr>
            <a:spLocks noChangeArrowheads="1"/>
          </p:cNvSpPr>
          <p:nvPr/>
        </p:nvSpPr>
        <p:spPr bwMode="auto">
          <a:xfrm>
            <a:off x="4067175" y="2060650"/>
            <a:ext cx="1873250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доходы от сдачи в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аренду имущества</a:t>
            </a:r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4067175" y="2852291"/>
            <a:ext cx="1873250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1400">
              <a:latin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</a:rPr>
              <a:t>доходы от сдачи в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аренду земельных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участков</a:t>
            </a:r>
          </a:p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16405" name="Rectangle 20"/>
          <p:cNvSpPr>
            <a:spLocks noChangeArrowheads="1"/>
          </p:cNvSpPr>
          <p:nvPr/>
        </p:nvSpPr>
        <p:spPr bwMode="auto">
          <a:xfrm>
            <a:off x="4067175" y="3717975"/>
            <a:ext cx="1873250" cy="719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доходы от оказания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платных услуг и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 компенсации затрат</a:t>
            </a:r>
          </a:p>
        </p:txBody>
      </p:sp>
      <p:sp>
        <p:nvSpPr>
          <p:cNvPr id="16406" name="Rectangle 21"/>
          <p:cNvSpPr>
            <a:spLocks noChangeArrowheads="1"/>
          </p:cNvSpPr>
          <p:nvPr/>
        </p:nvSpPr>
        <p:spPr bwMode="auto">
          <a:xfrm>
            <a:off x="4067175" y="4580731"/>
            <a:ext cx="1873250" cy="1152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плата за негативное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воздействие на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окружающую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среду</a:t>
            </a:r>
          </a:p>
        </p:txBody>
      </p:sp>
      <p:sp>
        <p:nvSpPr>
          <p:cNvPr id="16407" name="Rectangle 22"/>
          <p:cNvSpPr>
            <a:spLocks noChangeArrowheads="1"/>
          </p:cNvSpPr>
          <p:nvPr/>
        </p:nvSpPr>
        <p:spPr bwMode="auto">
          <a:xfrm>
            <a:off x="4067175" y="5949082"/>
            <a:ext cx="1873250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штрафы</a:t>
            </a:r>
          </a:p>
        </p:txBody>
      </p:sp>
      <p:sp>
        <p:nvSpPr>
          <p:cNvPr id="16416" name="Rectangle 31"/>
          <p:cNvSpPr>
            <a:spLocks noChangeArrowheads="1"/>
          </p:cNvSpPr>
          <p:nvPr/>
        </p:nvSpPr>
        <p:spPr bwMode="auto">
          <a:xfrm>
            <a:off x="6721495" y="2204665"/>
            <a:ext cx="172720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дотации</a:t>
            </a:r>
          </a:p>
        </p:txBody>
      </p:sp>
      <p:sp>
        <p:nvSpPr>
          <p:cNvPr id="16417" name="Rectangle 32"/>
          <p:cNvSpPr>
            <a:spLocks noChangeArrowheads="1"/>
          </p:cNvSpPr>
          <p:nvPr/>
        </p:nvSpPr>
        <p:spPr bwMode="auto">
          <a:xfrm>
            <a:off x="6738675" y="3212331"/>
            <a:ext cx="1727200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>
                <a:latin typeface="Times New Roman" pitchFamily="18" charset="0"/>
              </a:rPr>
              <a:t>субсидии</a:t>
            </a: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6732240" y="4334354"/>
            <a:ext cx="1871663" cy="750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субвенции</a:t>
            </a:r>
          </a:p>
        </p:txBody>
      </p:sp>
      <p:sp>
        <p:nvSpPr>
          <p:cNvPr id="16419" name="Rectangle 34"/>
          <p:cNvSpPr>
            <a:spLocks noChangeArrowheads="1"/>
          </p:cNvSpPr>
          <p:nvPr/>
        </p:nvSpPr>
        <p:spPr bwMode="auto">
          <a:xfrm>
            <a:off x="6738674" y="5464233"/>
            <a:ext cx="1865773" cy="917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иные 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межбюджетные</a:t>
            </a:r>
          </a:p>
          <a:p>
            <a:pPr algn="ctr"/>
            <a:r>
              <a:rPr lang="ru-RU" sz="1400" dirty="0">
                <a:latin typeface="Times New Roman" pitchFamily="18" charset="0"/>
              </a:rPr>
              <a:t>трансферты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745410" y="2132732"/>
            <a:ext cx="442214" cy="4392612"/>
          </a:xfrm>
          <a:prstGeom prst="lef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Левая фигурная скобка 42"/>
          <p:cNvSpPr/>
          <p:nvPr/>
        </p:nvSpPr>
        <p:spPr>
          <a:xfrm>
            <a:off x="6300192" y="2199090"/>
            <a:ext cx="438483" cy="4182362"/>
          </a:xfrm>
          <a:prstGeom prst="leftBrac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вая фигурная скобка 43"/>
          <p:cNvSpPr/>
          <p:nvPr/>
        </p:nvSpPr>
        <p:spPr>
          <a:xfrm>
            <a:off x="3491880" y="2132732"/>
            <a:ext cx="503287" cy="4392612"/>
          </a:xfrm>
          <a:prstGeom prst="leftBrac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68202" y="1706272"/>
            <a:ext cx="0" cy="262808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55058" y="1556792"/>
            <a:ext cx="145054" cy="14394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1880" y="1520825"/>
            <a:ext cx="216025" cy="17956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263953" y="1541805"/>
            <a:ext cx="123026" cy="15900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44" idx="1"/>
          </p:cNvCxnSpPr>
          <p:nvPr/>
        </p:nvCxnSpPr>
        <p:spPr>
          <a:xfrm>
            <a:off x="3491359" y="1664990"/>
            <a:ext cx="521" cy="266404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43" idx="1"/>
          </p:cNvCxnSpPr>
          <p:nvPr/>
        </p:nvCxnSpPr>
        <p:spPr>
          <a:xfrm>
            <a:off x="6263953" y="1700386"/>
            <a:ext cx="36239" cy="258988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835696" y="908720"/>
            <a:ext cx="5691463" cy="36004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ИЗ КАКИХ ПОСТУПЛЕНИЙ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ФОРМИРУЮТСЯ  ДОХОДЫ: 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494">
              <a:schemeClr val="accent4">
                <a:lumMod val="75000"/>
              </a:schemeClr>
            </a:gs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088" y="1844675"/>
            <a:ext cx="1584672" cy="129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27088" y="3357563"/>
            <a:ext cx="1584672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7088" y="4868863"/>
            <a:ext cx="1584672" cy="1296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08400" y="1844675"/>
            <a:ext cx="1655763" cy="129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111111"/>
                </a:solidFill>
              </a:rPr>
              <a:t>806945,8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08400" y="3357563"/>
            <a:ext cx="1655763" cy="1296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111111"/>
                </a:solidFill>
              </a:rPr>
              <a:t>806945,8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08400" y="4868863"/>
            <a:ext cx="1655763" cy="1296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111111"/>
                </a:solidFill>
              </a:rPr>
              <a:t>0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27763" y="1844675"/>
            <a:ext cx="1657350" cy="129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111111"/>
                </a:solidFill>
              </a:rPr>
              <a:t>754518,8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27763" y="3357563"/>
            <a:ext cx="165735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111111"/>
                </a:solidFill>
              </a:rPr>
              <a:t>754518,8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27763" y="4868863"/>
            <a:ext cx="165735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111111"/>
                </a:solidFill>
              </a:rPr>
              <a:t>0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71550" y="5166360"/>
            <a:ext cx="129619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</a:rPr>
              <a:t>Дефицит</a:t>
            </a:r>
            <a:r>
              <a:rPr lang="ru-RU" sz="1400" dirty="0">
                <a:solidFill>
                  <a:srgbClr val="111111"/>
                </a:solidFill>
                <a:latin typeface="Times New Roman" pitchFamily="18" charset="0"/>
              </a:rPr>
              <a:t>(-) </a:t>
            </a: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</a:rPr>
              <a:t>Профицит(+)</a:t>
            </a:r>
            <a:r>
              <a:rPr lang="ru-RU" sz="1400" dirty="0"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6372225" y="1341438"/>
            <a:ext cx="1295400" cy="287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111111"/>
                </a:solidFill>
                <a:latin typeface="Times New Roman" pitchFamily="18" charset="0"/>
              </a:rPr>
              <a:t>2016 год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924300" y="1341438"/>
            <a:ext cx="1295400" cy="287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</a:rPr>
              <a:t>2015 год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76250" y="628650"/>
            <a:ext cx="8351838" cy="504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b="1" dirty="0" smtClean="0">
              <a:solidFill>
                <a:schemeClr val="bg1"/>
              </a:solidFill>
              <a:latin typeface="Times New Roman" pitchFamily="18" charset="0"/>
              <a:cs typeface="Trebuchet MS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250" y="234731"/>
            <a:ext cx="8200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Основные характеристики бюджета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Зеленчукского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муниципального района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Карачаево-Черкесской Республики  на 2016 год (тыс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. руб.)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71947" y="3743653"/>
            <a:ext cx="129579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111111"/>
                </a:solidFill>
                <a:latin typeface="Times New Roman" pitchFamily="18" charset="0"/>
              </a:rPr>
              <a:t>Расходы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71947" y="2339280"/>
            <a:ext cx="129579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</a:rPr>
              <a:t>Доходы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2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70">
              <a:srgbClr val="FAB47D">
                <a:alpha val="91000"/>
              </a:srgbClr>
            </a:gs>
            <a:gs pos="66670">
              <a:srgbClr val="FBB585"/>
            </a:gs>
            <a:gs pos="47075">
              <a:srgbClr val="FABA7D"/>
            </a:gs>
            <a:gs pos="30006">
              <a:srgbClr val="FBD2A4"/>
            </a:gs>
            <a:gs pos="9000">
              <a:schemeClr val="accent2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53200"/>
              </p:ext>
            </p:extLst>
          </p:nvPr>
        </p:nvGraphicFramePr>
        <p:xfrm>
          <a:off x="2286000" y="1534338"/>
          <a:ext cx="5946502" cy="4007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r:id="rId3" imgW="6700085" imgH="5444200" progId="Excel.Chart.8">
                  <p:embed/>
                </p:oleObj>
              </mc:Choice>
              <mc:Fallback>
                <p:oleObj r:id="rId3" imgW="6700085" imgH="5444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34338"/>
                        <a:ext cx="5946502" cy="400744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7584" y="458112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2015 год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3000" y="34290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2016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057400" y="4419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057400" y="44196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622032" y="2924944"/>
            <a:ext cx="822176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500" b="1" dirty="0">
                <a:solidFill>
                  <a:srgbClr val="111111"/>
                </a:solidFill>
                <a:latin typeface="Times New Roman" pitchFamily="18" charset="0"/>
              </a:rPr>
              <a:t>79,7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611738" y="3861048"/>
            <a:ext cx="9654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500" b="1" dirty="0">
                <a:solidFill>
                  <a:srgbClr val="111111"/>
                </a:solidFill>
                <a:latin typeface="Times New Roman" pitchFamily="18" charset="0"/>
              </a:rPr>
              <a:t>84,5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3598930" y="3138165"/>
            <a:ext cx="249170" cy="270193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779912" y="2924944"/>
            <a:ext cx="557594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00" b="1" dirty="0">
                <a:solidFill>
                  <a:srgbClr val="111111"/>
                </a:solidFill>
                <a:latin typeface="Times New Roman" pitchFamily="18" charset="0"/>
              </a:rPr>
              <a:t>1,2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195513" y="1916113"/>
            <a:ext cx="609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b="1"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297906" y="3403917"/>
            <a:ext cx="8905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864643" y="2924944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00" b="1" dirty="0">
                <a:latin typeface="Times New Roman" pitchFamily="18" charset="0"/>
              </a:rPr>
              <a:t>19,1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895600" y="21336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987824" y="3861048"/>
            <a:ext cx="54942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00" b="1" dirty="0">
                <a:latin typeface="Times New Roman" pitchFamily="18" charset="0"/>
              </a:rPr>
              <a:t>14,7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3679304" y="4066485"/>
            <a:ext cx="266328" cy="234717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851920" y="3861048"/>
            <a:ext cx="56959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00" b="1" dirty="0">
                <a:solidFill>
                  <a:srgbClr val="111111"/>
                </a:solidFill>
                <a:latin typeface="Times New Roman" pitchFamily="18" charset="0"/>
              </a:rPr>
              <a:t>8,8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85800" y="5943600"/>
            <a:ext cx="228600" cy="152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066800" y="5867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111111"/>
                </a:solidFill>
                <a:latin typeface="Times New Roman" pitchFamily="18" charset="0"/>
              </a:rPr>
              <a:t>Налоговые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590800" y="59436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048000" y="5867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111111"/>
                </a:solidFill>
                <a:latin typeface="Times New Roman" pitchFamily="18" charset="0"/>
              </a:rPr>
              <a:t>Неналоговые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876800" y="5943600"/>
            <a:ext cx="228600" cy="152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334000" y="58674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111111"/>
                </a:solidFill>
                <a:latin typeface="Times New Roman" pitchFamily="18" charset="0"/>
              </a:rPr>
              <a:t>Безвозмездные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23528" y="533400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ДОХОДОВ БЮДЖЕТА МУНИЦИПАЛЬНОГО РАЙОНА </a:t>
            </a:r>
            <a:r>
              <a:rPr lang="ru-RU" sz="16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(в %)</a:t>
            </a:r>
            <a:endParaRPr lang="ru-RU" sz="16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209800" y="4572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5554981" y="3138165"/>
            <a:ext cx="249078" cy="25194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2805113" y="3138165"/>
            <a:ext cx="167638" cy="25194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5622033" y="4077072"/>
            <a:ext cx="264030" cy="274459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2819400" y="4066486"/>
            <a:ext cx="242887" cy="314325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7999">
              <a:schemeClr val="accent1">
                <a:lumMod val="20000"/>
                <a:lumOff val="80000"/>
              </a:schemeClr>
            </a:gs>
            <a:gs pos="36000">
              <a:schemeClr val="accent2">
                <a:lumMod val="40000"/>
                <a:lumOff val="6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1">
                <a:lumMod val="20000"/>
                <a:lumOff val="80000"/>
              </a:schemeClr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4249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Оглавление</a:t>
            </a:r>
          </a:p>
          <a:p>
            <a:r>
              <a:rPr lang="ru-RU" dirty="0"/>
              <a:t>                                 </a:t>
            </a:r>
            <a:endParaRPr lang="ru-RU" sz="2400" dirty="0"/>
          </a:p>
          <a:p>
            <a:pPr lvl="0"/>
            <a:r>
              <a:rPr lang="ru-RU" dirty="0" smtClean="0"/>
              <a:t>  1. Основные социально-экономические характеристики……………………………….  4</a:t>
            </a:r>
            <a:endParaRPr lang="ru-RU" sz="2400" dirty="0" smtClean="0"/>
          </a:p>
          <a:p>
            <a:pPr lvl="1"/>
            <a:r>
              <a:rPr lang="ru-RU" dirty="0" smtClean="0"/>
              <a:t> Промышленность …………………………………………………………………………………….... 4</a:t>
            </a:r>
            <a:endParaRPr lang="ru-RU" sz="2400" dirty="0" smtClean="0"/>
          </a:p>
          <a:p>
            <a:pPr lvl="1"/>
            <a:r>
              <a:rPr lang="ru-RU" dirty="0" smtClean="0"/>
              <a:t> Сельское </a:t>
            </a:r>
            <a:r>
              <a:rPr lang="ru-RU" dirty="0"/>
              <a:t>хозяйство </a:t>
            </a:r>
            <a:r>
              <a:rPr lang="ru-RU" dirty="0" smtClean="0"/>
              <a:t>……………………………………………………………………………….…… 4</a:t>
            </a:r>
            <a:endParaRPr lang="ru-RU" sz="2400" dirty="0"/>
          </a:p>
          <a:p>
            <a:pPr lvl="1"/>
            <a:r>
              <a:rPr lang="ru-RU" dirty="0" smtClean="0"/>
              <a:t> Социальная </a:t>
            </a:r>
            <a:r>
              <a:rPr lang="ru-RU" dirty="0"/>
              <a:t>сфера </a:t>
            </a:r>
            <a:r>
              <a:rPr lang="ru-RU" dirty="0" smtClean="0"/>
              <a:t>и бюджет ……………………………………………………………….……. 5-6</a:t>
            </a:r>
            <a:endParaRPr lang="ru-RU" sz="2400" dirty="0"/>
          </a:p>
          <a:p>
            <a:pPr lvl="0"/>
            <a:r>
              <a:rPr lang="ru-RU" dirty="0" smtClean="0"/>
              <a:t>  2. Основные </a:t>
            </a:r>
            <a:r>
              <a:rPr lang="ru-RU" dirty="0"/>
              <a:t>понятия, применяемые при формировании бюджета </a:t>
            </a:r>
            <a:r>
              <a:rPr lang="ru-RU" dirty="0" smtClean="0"/>
              <a:t>…….….…….  7</a:t>
            </a:r>
            <a:endParaRPr lang="ru-RU" sz="2400" dirty="0"/>
          </a:p>
          <a:p>
            <a:pPr lvl="1"/>
            <a:r>
              <a:rPr lang="ru-RU" dirty="0" smtClean="0"/>
              <a:t> Виды </a:t>
            </a:r>
            <a:r>
              <a:rPr lang="ru-RU" dirty="0"/>
              <a:t>межбюджетных трансфертов </a:t>
            </a:r>
            <a:r>
              <a:rPr lang="ru-RU" dirty="0" smtClean="0"/>
              <a:t>………………………………………………….………  8</a:t>
            </a:r>
            <a:endParaRPr lang="ru-RU" sz="2400" dirty="0"/>
          </a:p>
          <a:p>
            <a:pPr lvl="0"/>
            <a:r>
              <a:rPr lang="ru-RU" dirty="0" smtClean="0"/>
              <a:t>  3. О </a:t>
            </a:r>
            <a:r>
              <a:rPr lang="ru-RU" dirty="0"/>
              <a:t>бюджетном процессе </a:t>
            </a:r>
            <a:r>
              <a:rPr lang="ru-RU" dirty="0" smtClean="0"/>
              <a:t>…………………………..……………………………………………………. 9</a:t>
            </a:r>
          </a:p>
          <a:p>
            <a:pPr lvl="0"/>
            <a:r>
              <a:rPr lang="ru-RU" dirty="0" smtClean="0"/>
              <a:t>  4.  Участие граждан в </a:t>
            </a:r>
            <a:r>
              <a:rPr lang="ru-RU" dirty="0"/>
              <a:t>бюджетном </a:t>
            </a:r>
            <a:r>
              <a:rPr lang="ru-RU" dirty="0" smtClean="0"/>
              <a:t>процессе …………………………………………………… 10</a:t>
            </a:r>
          </a:p>
          <a:p>
            <a:pPr lvl="0"/>
            <a:r>
              <a:rPr lang="ru-RU" dirty="0" smtClean="0"/>
              <a:t>          Гражданин </a:t>
            </a:r>
            <a:r>
              <a:rPr lang="ru-RU" dirty="0"/>
              <a:t>и его участие в бюджетном процессе </a:t>
            </a:r>
            <a:r>
              <a:rPr lang="ru-RU" dirty="0" smtClean="0"/>
              <a:t>…………………………………… 10-11</a:t>
            </a:r>
            <a:endParaRPr lang="ru-RU" sz="2400" dirty="0"/>
          </a:p>
          <a:p>
            <a:pPr lvl="1"/>
            <a:r>
              <a:rPr lang="ru-RU" dirty="0" smtClean="0"/>
              <a:t> Возможности </a:t>
            </a:r>
            <a:r>
              <a:rPr lang="ru-RU" dirty="0"/>
              <a:t>влияния граждан на состав бюджета </a:t>
            </a:r>
            <a:r>
              <a:rPr lang="ru-RU" dirty="0" smtClean="0"/>
              <a:t>………………………………... 12</a:t>
            </a:r>
            <a:endParaRPr lang="ru-RU" sz="2400" dirty="0"/>
          </a:p>
          <a:p>
            <a:pPr lvl="1"/>
            <a:r>
              <a:rPr lang="ru-RU" dirty="0" smtClean="0"/>
              <a:t> Какие </a:t>
            </a:r>
            <a:r>
              <a:rPr lang="ru-RU" dirty="0"/>
              <a:t>налоги уплачивают жители района </a:t>
            </a:r>
            <a:r>
              <a:rPr lang="ru-RU" dirty="0" smtClean="0"/>
              <a:t>……………………………………………….. 13</a:t>
            </a:r>
            <a:endParaRPr lang="ru-RU" sz="2400" dirty="0"/>
          </a:p>
          <a:p>
            <a:pPr lvl="0"/>
            <a:r>
              <a:rPr lang="ru-RU" dirty="0" smtClean="0"/>
              <a:t>  5.  Этапы </a:t>
            </a:r>
            <a:r>
              <a:rPr lang="ru-RU" dirty="0"/>
              <a:t>формирования бюджета </a:t>
            </a:r>
            <a:r>
              <a:rPr lang="ru-RU" dirty="0" smtClean="0"/>
              <a:t>………………………………………………………………….. 14</a:t>
            </a:r>
            <a:endParaRPr lang="ru-RU" sz="2400" dirty="0"/>
          </a:p>
          <a:p>
            <a:pPr lvl="1"/>
            <a:r>
              <a:rPr lang="ru-RU" dirty="0" smtClean="0"/>
              <a:t> Какие </a:t>
            </a:r>
            <a:r>
              <a:rPr lang="ru-RU" dirty="0"/>
              <a:t>этапы проходит бюджет муниципального района </a:t>
            </a:r>
            <a:r>
              <a:rPr lang="ru-RU" dirty="0" smtClean="0"/>
              <a:t>……………………….. 14-15</a:t>
            </a:r>
            <a:endParaRPr lang="ru-RU" sz="2400" dirty="0"/>
          </a:p>
          <a:p>
            <a:pPr lvl="0"/>
            <a:r>
              <a:rPr lang="ru-RU" dirty="0" smtClean="0"/>
              <a:t>  6.  Основные </a:t>
            </a:r>
            <a:r>
              <a:rPr lang="ru-RU" dirty="0"/>
              <a:t>приоритеты бюджетной политики в  2016 году </a:t>
            </a:r>
            <a:r>
              <a:rPr lang="ru-RU" dirty="0" smtClean="0"/>
              <a:t>………….……………. 16</a:t>
            </a:r>
            <a:endParaRPr lang="ru-RU" sz="2400" dirty="0"/>
          </a:p>
          <a:p>
            <a:pPr lvl="0"/>
            <a:r>
              <a:rPr lang="ru-RU" dirty="0" smtClean="0"/>
              <a:t>  7.  Доходы </a:t>
            </a:r>
            <a:r>
              <a:rPr lang="ru-RU" dirty="0"/>
              <a:t>бюджета муниципального района </a:t>
            </a:r>
            <a:r>
              <a:rPr lang="ru-RU" dirty="0" smtClean="0"/>
              <a:t>……………………………………………….. 17</a:t>
            </a:r>
            <a:endParaRPr lang="ru-RU" sz="2400" dirty="0"/>
          </a:p>
          <a:p>
            <a:pPr lvl="1"/>
            <a:r>
              <a:rPr lang="ru-RU" dirty="0" smtClean="0"/>
              <a:t> Из </a:t>
            </a:r>
            <a:r>
              <a:rPr lang="ru-RU" dirty="0"/>
              <a:t>каких поступлений формируются </a:t>
            </a:r>
            <a:r>
              <a:rPr lang="ru-RU" dirty="0" smtClean="0"/>
              <a:t>……………………………………………………….. 17</a:t>
            </a:r>
            <a:endParaRPr lang="ru-RU" sz="2400" dirty="0"/>
          </a:p>
          <a:p>
            <a:pPr lvl="1"/>
            <a:r>
              <a:rPr lang="ru-RU" dirty="0" smtClean="0"/>
              <a:t> Основные </a:t>
            </a:r>
            <a:r>
              <a:rPr lang="ru-RU" dirty="0"/>
              <a:t>характеристики бюджета муниципального района  </a:t>
            </a:r>
            <a:r>
              <a:rPr lang="ru-RU" dirty="0" smtClean="0"/>
              <a:t>……………… 18</a:t>
            </a:r>
            <a:endParaRPr lang="ru-RU" sz="2400" dirty="0"/>
          </a:p>
          <a:p>
            <a:pPr lvl="1"/>
            <a:r>
              <a:rPr lang="ru-RU" dirty="0" smtClean="0"/>
              <a:t> Структура  </a:t>
            </a:r>
            <a:r>
              <a:rPr lang="ru-RU" dirty="0"/>
              <a:t>доходов бюджета </a:t>
            </a:r>
            <a:r>
              <a:rPr lang="ru-RU" dirty="0" smtClean="0"/>
              <a:t>……………………………………………………………………. 19</a:t>
            </a:r>
            <a:endParaRPr lang="ru-RU" sz="2400" dirty="0"/>
          </a:p>
          <a:p>
            <a:pPr lvl="1"/>
            <a:r>
              <a:rPr lang="ru-RU" dirty="0" smtClean="0"/>
              <a:t> Структура </a:t>
            </a:r>
            <a:r>
              <a:rPr lang="ru-RU" dirty="0"/>
              <a:t>налоговых доходов бюджета </a:t>
            </a:r>
            <a:r>
              <a:rPr lang="ru-RU" dirty="0" smtClean="0"/>
              <a:t>………………………………………………..... 20</a:t>
            </a:r>
            <a:endParaRPr lang="ru-RU" sz="2400" dirty="0"/>
          </a:p>
          <a:p>
            <a:pPr lvl="1"/>
            <a:r>
              <a:rPr lang="ru-RU" dirty="0" smtClean="0"/>
              <a:t> Структура </a:t>
            </a:r>
            <a:r>
              <a:rPr lang="ru-RU" dirty="0"/>
              <a:t>неналоговых доходов бюджета </a:t>
            </a:r>
            <a:r>
              <a:rPr lang="ru-RU" dirty="0" smtClean="0"/>
              <a:t>………………………………….…………… 21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01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70">
              <a:srgbClr val="FAB47D">
                <a:alpha val="91000"/>
              </a:srgbClr>
            </a:gs>
            <a:gs pos="66670">
              <a:srgbClr val="FBB585"/>
            </a:gs>
            <a:gs pos="47075">
              <a:srgbClr val="FABA7D"/>
            </a:gs>
            <a:gs pos="30006">
              <a:srgbClr val="FBD2A4"/>
            </a:gs>
            <a:gs pos="9000">
              <a:schemeClr val="accent2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68313" y="476251"/>
            <a:ext cx="8229600" cy="864518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Структура налоговых доходов бюджета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муниципального района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(в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тыс.руб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.)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33495640"/>
              </p:ext>
            </p:extLst>
          </p:nvPr>
        </p:nvGraphicFramePr>
        <p:xfrm>
          <a:off x="683568" y="1844824"/>
          <a:ext cx="762088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r:id="rId3" imgW="8230313" imgH="4432176" progId="Excel.Chart.8">
                  <p:embed/>
                </p:oleObj>
              </mc:Choice>
              <mc:Fallback>
                <p:oleObj r:id="rId3" imgW="8230313" imgH="443217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44824"/>
                        <a:ext cx="7620881" cy="424847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0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120" y="440432"/>
            <a:ext cx="6913264" cy="8283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rebuchet MS" pitchFamily="34" charset="0"/>
                <a:cs typeface="Trebuchet MS" pitchFamily="34" charset="0"/>
              </a:rPr>
              <a:t>Структура неналоговых доходов бюджета муниципального района </a:t>
            </a:r>
            <a:r>
              <a:rPr lang="ru-RU" sz="1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rebuchet MS" pitchFamily="34" charset="0"/>
                <a:cs typeface="Trebuchet MS" pitchFamily="34" charset="0"/>
              </a:rPr>
              <a:t>(тыс. руб.)</a:t>
            </a:r>
            <a:endParaRPr lang="ru-RU" sz="1800" b="1" dirty="0" smtClean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7651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06400" y="1397000"/>
          <a:ext cx="8331200" cy="47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r:id="rId3" imgW="8327858" imgH="4779678" progId="Excel.Chart.8">
                  <p:embed/>
                </p:oleObj>
              </mc:Choice>
              <mc:Fallback>
                <p:oleObj r:id="rId3" imgW="8327858" imgH="477967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97000"/>
                        <a:ext cx="8331200" cy="477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4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70">
              <a:srgbClr val="FAB47D">
                <a:alpha val="91000"/>
              </a:srgbClr>
            </a:gs>
            <a:gs pos="66670">
              <a:srgbClr val="FBB585"/>
            </a:gs>
            <a:gs pos="47075">
              <a:srgbClr val="FABA7D"/>
            </a:gs>
            <a:gs pos="30006">
              <a:srgbClr val="FBD2A4"/>
            </a:gs>
            <a:gs pos="9000">
              <a:schemeClr val="accent2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26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Структура  безвозмездных поступлений в бюджет муниципального района </a:t>
            </a:r>
            <a:r>
              <a:rPr lang="ru-RU" sz="1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(в тыс. руб.)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04481181"/>
              </p:ext>
            </p:extLst>
          </p:nvPr>
        </p:nvGraphicFramePr>
        <p:xfrm>
          <a:off x="877565" y="1658979"/>
          <a:ext cx="7438851" cy="429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r:id="rId3" imgW="8108383" imgH="4676037" progId="Excel.Chart.8">
                  <p:embed/>
                </p:oleObj>
              </mc:Choice>
              <mc:Fallback>
                <p:oleObj r:id="rId3" imgW="8108383" imgH="467603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565" y="1658979"/>
                        <a:ext cx="7438851" cy="4290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0063" y="3667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9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031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Основные мероприятия по мобилизации доходов </a:t>
            </a:r>
            <a:br>
              <a:rPr lang="ru-RU" sz="24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sz="24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бюджета муниципального района</a:t>
            </a:r>
          </a:p>
        </p:txBody>
      </p:sp>
      <p:pic>
        <p:nvPicPr>
          <p:cNvPr id="21508" name="Picture 3" descr="кателок с деньгам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33126"/>
            <a:ext cx="3671888" cy="25357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1509" name="AutoShape 4"/>
          <p:cNvSpPr>
            <a:spLocks noChangeArrowheads="1"/>
          </p:cNvSpPr>
          <p:nvPr/>
        </p:nvSpPr>
        <p:spPr bwMode="auto">
          <a:xfrm rot="169438" flipV="1">
            <a:off x="107504" y="1052736"/>
            <a:ext cx="2664296" cy="2016224"/>
          </a:xfrm>
          <a:prstGeom prst="wedgeEllipseCallout">
            <a:avLst>
              <a:gd name="adj1" fmla="val 51782"/>
              <a:gd name="adj2" fmla="val -8126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Работа с организациями, выплачивающими заработную плату работникам ниже прожиточного минимума и использующими «конвертные»  зарплатные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схемы</a:t>
            </a: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5796136" y="1052736"/>
            <a:ext cx="3166889" cy="1944216"/>
          </a:xfrm>
          <a:prstGeom prst="wedgeEllipseCallout">
            <a:avLst>
              <a:gd name="adj1" fmla="val -51236"/>
              <a:gd name="adj2" fmla="val 8026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Работа с администраторами доходов бюджета муниципального района, направленная </a:t>
            </a:r>
            <a:r>
              <a:rPr lang="ru-R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повышение 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</a:t>
            </a:r>
            <a:r>
              <a:rPr lang="ru-R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платежам</a:t>
            </a:r>
          </a:p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 rot="21313689">
            <a:off x="6394418" y="3957641"/>
            <a:ext cx="2376264" cy="1296045"/>
          </a:xfrm>
          <a:prstGeom prst="wedgeEllipseCallout">
            <a:avLst>
              <a:gd name="adj1" fmla="val -72440"/>
              <a:gd name="adj2" fmla="val -8007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000" dirty="0" smtClean="0">
              <a:latin typeface="Times New Roman" pitchFamily="18" charset="0"/>
            </a:endParaRPr>
          </a:p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Организация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работы по информированию граждан о сроках уплаты налогов</a:t>
            </a: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 rot="21362913" flipH="1">
            <a:off x="4140793" y="5517629"/>
            <a:ext cx="3311525" cy="1007715"/>
          </a:xfrm>
          <a:prstGeom prst="wedgeEllipseCallout">
            <a:avLst>
              <a:gd name="adj1" fmla="val 33125"/>
              <a:gd name="adj2" fmla="val -17150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21513" name="AutoShape 8"/>
          <p:cNvSpPr>
            <a:spLocks noChangeArrowheads="1"/>
          </p:cNvSpPr>
          <p:nvPr/>
        </p:nvSpPr>
        <p:spPr bwMode="auto">
          <a:xfrm rot="210113" flipH="1" flipV="1">
            <a:off x="395536" y="5091872"/>
            <a:ext cx="2951162" cy="1001424"/>
          </a:xfrm>
          <a:prstGeom prst="wedgeEllipseCallout">
            <a:avLst>
              <a:gd name="adj1" fmla="val -48657"/>
              <a:gd name="adj2" fmla="val 12867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Систематизация сведений 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наличии и использовании муниципального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0259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9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467544" y="188912"/>
            <a:ext cx="820891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РАСХОДЫ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БЮДЖЕТА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МУНИЦИПАЛЬНОГО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ebuchet MS" pitchFamily="34" charset="0"/>
              </a:rPr>
              <a:t>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827584" y="1196752"/>
            <a:ext cx="7561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это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денежные средства, направляемые на финансовое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обеспечение задач и функций местного самоуправления</a:t>
            </a:r>
          </a:p>
        </p:txBody>
      </p:sp>
      <p:sp>
        <p:nvSpPr>
          <p:cNvPr id="22532" name="Line 17"/>
          <p:cNvSpPr>
            <a:spLocks noChangeShapeType="1"/>
          </p:cNvSpPr>
          <p:nvPr/>
        </p:nvSpPr>
        <p:spPr bwMode="auto">
          <a:xfrm>
            <a:off x="7164388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32"/>
          <p:cNvSpPr>
            <a:spLocks noChangeShapeType="1"/>
          </p:cNvSpPr>
          <p:nvPr/>
        </p:nvSpPr>
        <p:spPr bwMode="auto">
          <a:xfrm>
            <a:off x="7667625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40"/>
          <p:cNvSpPr>
            <a:spLocks noChangeShapeType="1"/>
          </p:cNvSpPr>
          <p:nvPr/>
        </p:nvSpPr>
        <p:spPr bwMode="auto">
          <a:xfrm>
            <a:off x="1258888" y="6092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Line 41"/>
          <p:cNvSpPr>
            <a:spLocks noChangeShapeType="1"/>
          </p:cNvSpPr>
          <p:nvPr/>
        </p:nvSpPr>
        <p:spPr bwMode="auto">
          <a:xfrm>
            <a:off x="1258888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42"/>
          <p:cNvSpPr>
            <a:spLocks noChangeShapeType="1"/>
          </p:cNvSpPr>
          <p:nvPr/>
        </p:nvSpPr>
        <p:spPr bwMode="auto">
          <a:xfrm>
            <a:off x="3132138" y="6381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AutoShape 50"/>
          <p:cNvSpPr>
            <a:spLocks noChangeArrowheads="1"/>
          </p:cNvSpPr>
          <p:nvPr/>
        </p:nvSpPr>
        <p:spPr bwMode="auto">
          <a:xfrm flipH="1" flipV="1">
            <a:off x="5148263" y="4076700"/>
            <a:ext cx="71437" cy="73025"/>
          </a:xfrm>
          <a:prstGeom prst="flowChartConnector">
            <a:avLst/>
          </a:prstGeom>
          <a:solidFill>
            <a:srgbClr val="1C1C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2538" name="AutoShape 51"/>
          <p:cNvSpPr>
            <a:spLocks noChangeArrowheads="1"/>
          </p:cNvSpPr>
          <p:nvPr/>
        </p:nvSpPr>
        <p:spPr bwMode="auto">
          <a:xfrm flipV="1">
            <a:off x="5148263" y="4652963"/>
            <a:ext cx="71437" cy="71437"/>
          </a:xfrm>
          <a:prstGeom prst="flowChartConnector">
            <a:avLst/>
          </a:prstGeom>
          <a:solidFill>
            <a:srgbClr val="1C1C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2539" name="AutoShape 60"/>
          <p:cNvSpPr>
            <a:spLocks noChangeArrowheads="1"/>
          </p:cNvSpPr>
          <p:nvPr/>
        </p:nvSpPr>
        <p:spPr bwMode="auto">
          <a:xfrm>
            <a:off x="4679764" y="2708572"/>
            <a:ext cx="3853049" cy="33127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2540" name="Text Box 61"/>
          <p:cNvSpPr txBox="1">
            <a:spLocks noChangeArrowheads="1"/>
          </p:cNvSpPr>
          <p:nvPr/>
        </p:nvSpPr>
        <p:spPr bwMode="auto">
          <a:xfrm>
            <a:off x="5220072" y="2876451"/>
            <a:ext cx="2952329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Основные принципы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формирования расходов бюджета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муниципальным программам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ведомственной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структуре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направление адресности и целевого характера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41" name="Picture 64" descr="book-20clip-20art-book-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6" y="2097317"/>
            <a:ext cx="3511308" cy="43560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2542" name="Text Box 65"/>
          <p:cNvSpPr txBox="1">
            <a:spLocks noChangeArrowheads="1"/>
          </p:cNvSpPr>
          <p:nvPr/>
        </p:nvSpPr>
        <p:spPr bwMode="auto">
          <a:xfrm rot="-442228">
            <a:off x="1444450" y="2955084"/>
            <a:ext cx="18339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бюджета на 2016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9"/>
          <p:cNvSpPr txBox="1">
            <a:spLocks noChangeArrowheads="1"/>
          </p:cNvSpPr>
          <p:nvPr/>
        </p:nvSpPr>
        <p:spPr bwMode="auto">
          <a:xfrm>
            <a:off x="5703888" y="524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4579" name="Text Box 33"/>
          <p:cNvSpPr txBox="1">
            <a:spLocks noChangeArrowheads="1"/>
          </p:cNvSpPr>
          <p:nvPr/>
        </p:nvSpPr>
        <p:spPr bwMode="auto">
          <a:xfrm>
            <a:off x="179388" y="0"/>
            <a:ext cx="8713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</a:rPr>
              <a:t>Главные распорядители </a:t>
            </a:r>
            <a:endParaRPr lang="ru-RU" sz="32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  <a:t>средств </a:t>
            </a:r>
            <a:r>
              <a:rPr lang="ru-RU" sz="2800" b="1" dirty="0">
                <a:solidFill>
                  <a:schemeClr val="bg2"/>
                </a:solidFill>
                <a:latin typeface="Times New Roman" pitchFamily="18" charset="0"/>
              </a:rPr>
              <a:t>бюджета муниципального района</a:t>
            </a:r>
          </a:p>
        </p:txBody>
      </p:sp>
      <p:sp>
        <p:nvSpPr>
          <p:cNvPr id="25605" name="Oval 44"/>
          <p:cNvSpPr>
            <a:spLocks noChangeArrowheads="1"/>
          </p:cNvSpPr>
          <p:nvPr/>
        </p:nvSpPr>
        <p:spPr bwMode="auto">
          <a:xfrm>
            <a:off x="6084168" y="1294809"/>
            <a:ext cx="2305050" cy="12239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Совет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муниципального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района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endParaRPr>
          </a:p>
        </p:txBody>
      </p:sp>
      <p:sp>
        <p:nvSpPr>
          <p:cNvPr id="25606" name="Oval 46"/>
          <p:cNvSpPr>
            <a:spLocks noChangeArrowheads="1"/>
          </p:cNvSpPr>
          <p:nvPr/>
        </p:nvSpPr>
        <p:spPr bwMode="auto">
          <a:xfrm>
            <a:off x="899418" y="1339354"/>
            <a:ext cx="2304430" cy="12255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Администрация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 муниципального 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района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/>
            </a:endParaRPr>
          </a:p>
        </p:txBody>
      </p:sp>
      <p:sp>
        <p:nvSpPr>
          <p:cNvPr id="25607" name="Oval 47"/>
          <p:cNvSpPr>
            <a:spLocks noChangeArrowheads="1"/>
          </p:cNvSpPr>
          <p:nvPr/>
        </p:nvSpPr>
        <p:spPr bwMode="auto">
          <a:xfrm>
            <a:off x="3563888" y="1700808"/>
            <a:ext cx="2127902" cy="1295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Финансовое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управление</a:t>
            </a:r>
          </a:p>
        </p:txBody>
      </p:sp>
      <p:sp>
        <p:nvSpPr>
          <p:cNvPr id="25608" name="Oval 50"/>
          <p:cNvSpPr>
            <a:spLocks noChangeArrowheads="1"/>
          </p:cNvSpPr>
          <p:nvPr/>
        </p:nvSpPr>
        <p:spPr bwMode="auto">
          <a:xfrm>
            <a:off x="3275856" y="5084465"/>
            <a:ext cx="2592387" cy="15128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Управление труда и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социальной защиты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населения</a:t>
            </a:r>
          </a:p>
        </p:txBody>
      </p:sp>
      <p:sp>
        <p:nvSpPr>
          <p:cNvPr id="25609" name="Oval 51"/>
          <p:cNvSpPr>
            <a:spLocks noChangeArrowheads="1"/>
          </p:cNvSpPr>
          <p:nvPr/>
        </p:nvSpPr>
        <p:spPr bwMode="auto">
          <a:xfrm>
            <a:off x="6444555" y="3645024"/>
            <a:ext cx="2303909" cy="11519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Отдел культуры</a:t>
            </a:r>
          </a:p>
        </p:txBody>
      </p:sp>
      <p:sp>
        <p:nvSpPr>
          <p:cNvPr id="25610" name="Oval 52"/>
          <p:cNvSpPr>
            <a:spLocks noChangeArrowheads="1"/>
          </p:cNvSpPr>
          <p:nvPr/>
        </p:nvSpPr>
        <p:spPr bwMode="auto">
          <a:xfrm>
            <a:off x="539552" y="3573016"/>
            <a:ext cx="2231479" cy="145335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Управление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 образования</a:t>
            </a:r>
          </a:p>
        </p:txBody>
      </p:sp>
      <p:sp>
        <p:nvSpPr>
          <p:cNvPr id="2" name="7-конечная звезда 1"/>
          <p:cNvSpPr/>
          <p:nvPr/>
        </p:nvSpPr>
        <p:spPr>
          <a:xfrm>
            <a:off x="2915816" y="3049884"/>
            <a:ext cx="3373831" cy="20353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Главные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распорядители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бюджетных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средств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/>
              </a:rPr>
              <a:t>(ГРБС)</a:t>
            </a:r>
          </a:p>
        </p:txBody>
      </p:sp>
    </p:spTree>
    <p:extLst>
      <p:ext uri="{BB962C8B-B14F-4D97-AF65-F5344CB8AC3E}">
        <p14:creationId xmlns:p14="http://schemas.microsoft.com/office/powerpoint/2010/main" val="26488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703888" y="524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99592" y="152399"/>
            <a:ext cx="7344816" cy="10772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</a:rPr>
              <a:t>Отраслевая структура расходов бюджета </a:t>
            </a:r>
          </a:p>
          <a:p>
            <a:pPr algn="ctr" eaLnBrk="1" hangingPunct="1"/>
            <a:r>
              <a:rPr lang="ru-RU" sz="2400" b="1" dirty="0" err="1">
                <a:solidFill>
                  <a:srgbClr val="212745"/>
                </a:solidFill>
                <a:latin typeface="Times New Roman" pitchFamily="18" charset="0"/>
              </a:rPr>
              <a:t>Зеленчукского</a:t>
            </a: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</a:rPr>
              <a:t>  муниципального района</a:t>
            </a:r>
          </a:p>
          <a:p>
            <a:pPr algn="ctr" eaLnBrk="1" hangingPunct="1"/>
            <a:r>
              <a:rPr lang="ru-RU" sz="1600" b="1" dirty="0" smtClean="0">
                <a:solidFill>
                  <a:srgbClr val="212745"/>
                </a:solidFill>
                <a:latin typeface="Times New Roman" pitchFamily="18" charset="0"/>
              </a:rPr>
              <a:t>(в тыс</a:t>
            </a:r>
            <a:r>
              <a:rPr lang="ru-RU" sz="1600" b="1" dirty="0">
                <a:solidFill>
                  <a:srgbClr val="212745"/>
                </a:solidFill>
                <a:latin typeface="Times New Roman" pitchFamily="18" charset="0"/>
              </a:rPr>
              <a:t>. руб.)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336697" name="Group 82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5486823"/>
              </p:ext>
            </p:extLst>
          </p:nvPr>
        </p:nvGraphicFramePr>
        <p:xfrm>
          <a:off x="1259632" y="1402293"/>
          <a:ext cx="6768752" cy="5267067"/>
        </p:xfrm>
        <a:graphic>
          <a:graphicData uri="http://schemas.openxmlformats.org/drawingml/2006/table">
            <a:tbl>
              <a:tblPr/>
              <a:tblGrid>
                <a:gridCol w="1039297"/>
                <a:gridCol w="2921469"/>
                <a:gridCol w="1473432"/>
                <a:gridCol w="1334554"/>
              </a:tblGrid>
              <a:tr h="641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Castellar" pitchFamily="18" charset="0"/>
                        </a:rPr>
                        <a:t>Код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stellar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Castellar" pitchFamily="18" charset="0"/>
                        </a:rPr>
                        <a:t>раздела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</a:rPr>
                        <a:t>расходов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</a:rPr>
                        <a:t>2015  год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341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34073,7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34284,0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37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2262,0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1867,0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3501,0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19471,1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501574,2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404968,5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8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D700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24296,5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28293,7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12364,1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11755,3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194481,4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216848,2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92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1496,4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1755,0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37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60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32896,5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35276,0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91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0" marR="91470" marT="49257" marB="492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806945,8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754518,8</a:t>
                      </a:r>
                    </a:p>
                  </a:txBody>
                  <a:tcPr marL="91470" marR="91470" marT="49257" marB="49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0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445125"/>
            <a:ext cx="875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ПЛАНОВЫЙ ПЕРИОД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два финансовых года, следующие за очередным 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финансовым годом.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868863"/>
            <a:ext cx="8277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год, следующий за текущим финансовым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 годом.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2997200"/>
            <a:ext cx="89646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предельные объемы денежных средств,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предусмотренных в соответствующем  финансовом году  для исполнения 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бюджетных обязательств.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60350"/>
            <a:ext cx="81422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ГЛАВНЫЙ РАСПОРЯДИТЕЛЬ БЮДЖЕТНЫХ СРЕДСТВ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орган местного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самоуправления, орган местной администрации, указанный в ведомственной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структуре расходов бюджета, имеющий право распределять бюджетные 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ассигнования и лимиты бюджетных обязательств между подведомственными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распорядителями и (или) получателями бюджетных средств.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773238"/>
            <a:ext cx="8131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АДМИНИСТРАТОР ИСТОЧНИКОВ ФИНАНСИРОВАНИЯ ДЕФИЦИТА </a:t>
            </a:r>
          </a:p>
          <a:p>
            <a:pPr algn="just"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БЮДЖЕТА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орган местного  самоуправления, орган местной администрации,</a:t>
            </a:r>
          </a:p>
          <a:p>
            <a:pPr algn="just"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имеющие право осуществлять операции с источниками финансирования</a:t>
            </a:r>
          </a:p>
          <a:p>
            <a:pPr algn="just"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дефицита бюджета.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005263"/>
            <a:ext cx="83708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ТЕКУЩИЙ ФИНАНСОВЫЙ ГОД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год, в котором осуществляется исполнение 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бюджета, составление и рассмотрение проекта бюджета на очередной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 финансовый год (очередной финансовый год и плановый период).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6092825"/>
            <a:ext cx="875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ОТЧЕТНЫЙ ФИНАНСОВЫЙ ГОД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год, предшествующий текущему</a:t>
            </a:r>
          </a:p>
          <a:p>
            <a:pPr eaLnBrk="0" hangingPunct="0"/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финансовому году.</a:t>
            </a:r>
          </a:p>
        </p:txBody>
      </p:sp>
      <p:sp>
        <p:nvSpPr>
          <p:cNvPr id="29705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WatercolorSponge/>
                      </a14:imgEffect>
                      <a14:imgEffect>
                        <a14:colorTemperature colorTemp="8050"/>
                      </a14:imgEffect>
                      <a14:imgEffect>
                        <a14:saturation sat="265000"/>
                      </a14:imgEffect>
                      <a14:imgEffect>
                        <a14:brightnessContrast bright="2000" contrast="-2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pitchFamily="34" charset="0"/>
              </a:rPr>
              <a:t> 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39552" y="228823"/>
            <a:ext cx="8280400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Удельный вес расходов по отраслям в общем объеме расходов бюджета Зеленчукского  муниципального района</a:t>
            </a:r>
          </a:p>
        </p:txBody>
      </p:sp>
      <p:graphicFrame>
        <p:nvGraphicFramePr>
          <p:cNvPr id="26636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572439"/>
              </p:ext>
            </p:extLst>
          </p:nvPr>
        </p:nvGraphicFramePr>
        <p:xfrm>
          <a:off x="861764" y="1268760"/>
          <a:ext cx="7670676" cy="494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r:id="rId6" imgW="7937680" imgH="5578323" progId="Excel.Chart.8">
                  <p:embed/>
                </p:oleObj>
              </mc:Choice>
              <mc:Fallback>
                <p:oleObj r:id="rId6" imgW="7937680" imgH="557832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64" y="1268760"/>
                        <a:ext cx="7670676" cy="494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3397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accent5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91000">
              <a:schemeClr val="accent6">
                <a:lumMod val="75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539750" y="2708275"/>
            <a:ext cx="82264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Субъекты Российской Федерации</a:t>
            </a:r>
          </a:p>
        </p:txBody>
      </p:sp>
      <p:pic>
        <p:nvPicPr>
          <p:cNvPr id="68610" name="Picture 2" descr="C:\Documents and Settings\anbeti\Мои документы\Бюджетная стратегия\0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00591" y="3933056"/>
            <a:ext cx="7559841" cy="2223549"/>
          </a:xfrm>
          <a:prstGeom prst="rect">
            <a:avLst/>
          </a:prstGeom>
          <a:noFill/>
          <a:extLst/>
        </p:spPr>
      </p:pic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899592" y="1484784"/>
            <a:ext cx="7560840" cy="2067470"/>
          </a:xfrm>
          <a:prstGeom prst="homePlate">
            <a:avLst>
              <a:gd name="adj" fmla="val 25000"/>
            </a:avLst>
          </a:prstGeom>
          <a:gradFill>
            <a:gsLst>
              <a:gs pos="0">
                <a:srgbClr val="00B050">
                  <a:lumMod val="33000"/>
                  <a:lumOff val="67000"/>
                </a:srgbClr>
              </a:gs>
              <a:gs pos="50000">
                <a:srgbClr val="92D050">
                  <a:alpha val="84000"/>
                  <a:lumMod val="72000"/>
                  <a:lumOff val="28000"/>
                </a:srgbClr>
              </a:gs>
              <a:gs pos="100000">
                <a:srgbClr val="00B050">
                  <a:lumMod val="33000"/>
                  <a:lumOff val="67000"/>
                </a:srgbClr>
              </a:gs>
            </a:gsLst>
            <a:lin ang="162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                                                                                       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Социально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                                               культурная сфера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      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915816" y="1484784"/>
            <a:ext cx="2664296" cy="2088108"/>
          </a:xfrm>
          <a:prstGeom prst="chevron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2016 год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734212,6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т.р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 flipV="1">
            <a:off x="899592" y="3861046"/>
            <a:ext cx="7560840" cy="288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Бюджет муниципального района является социально направленным</a:t>
            </a:r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>
            <a:off x="899592" y="1484784"/>
            <a:ext cx="2520280" cy="2088108"/>
          </a:xfrm>
          <a:prstGeom prst="homePlate">
            <a:avLst>
              <a:gd name="adj" fmla="val 2500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2015 год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663620,7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тыс.руб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900593" y="221739"/>
            <a:ext cx="7415824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бюджета муниципального района                             на социально-культурную сферу</a:t>
            </a:r>
          </a:p>
        </p:txBody>
      </p:sp>
    </p:spTree>
    <p:extLst>
      <p:ext uri="{BB962C8B-B14F-4D97-AF65-F5344CB8AC3E}">
        <p14:creationId xmlns:p14="http://schemas.microsoft.com/office/powerpoint/2010/main" val="23941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808249"/>
              </p:ext>
            </p:extLst>
          </p:nvPr>
        </p:nvGraphicFramePr>
        <p:xfrm>
          <a:off x="709836" y="2420888"/>
          <a:ext cx="7822604" cy="427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r:id="rId4" imgW="7949873" imgH="4066384" progId="Excel.Chart.8">
                  <p:embed/>
                </p:oleObj>
              </mc:Choice>
              <mc:Fallback>
                <p:oleObj r:id="rId4" imgW="7949873" imgH="4066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36" y="2420888"/>
                        <a:ext cx="7822604" cy="427489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EAC7"/>
                          </a:gs>
                          <a:gs pos="17999">
                            <a:srgbClr val="FEE7F2"/>
                          </a:gs>
                          <a:gs pos="36000">
                            <a:srgbClr val="FAC77D"/>
                          </a:gs>
                          <a:gs pos="61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7046540" y="1772816"/>
            <a:ext cx="134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Arial Narrow" pitchFamily="34" charset="0"/>
              </a:rPr>
              <a:t> </a:t>
            </a:r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(в тыс. руб.)</a:t>
            </a:r>
          </a:p>
        </p:txBody>
      </p:sp>
      <p:pic>
        <p:nvPicPr>
          <p:cNvPr id="5" name="Picture 4" descr="https://tapoc.trbo.yandex.net/tapoc_secure_proxy/519225a7ff7bb6a8d389634c56efbee7?url=http%3A%2F%2Fikt-aim.ucoz.ru%2F4klass%2Fkartinki%2Fshk_oli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55776" y="283875"/>
            <a:ext cx="5299892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образование</a:t>
            </a:r>
          </a:p>
          <a:p>
            <a:pPr algn="ctr">
              <a:spcBef>
                <a:spcPct val="50000"/>
              </a:spcBef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tx2">
                <a:lumMod val="20000"/>
                <a:lumOff val="80000"/>
              </a:schemeClr>
            </a:gs>
            <a:gs pos="2000">
              <a:schemeClr val="tx2">
                <a:lumMod val="40000"/>
                <a:lumOff val="60000"/>
              </a:schemeClr>
            </a:gs>
            <a:gs pos="39999">
              <a:schemeClr val="accent2">
                <a:lumMod val="20000"/>
                <a:lumOff val="80000"/>
              </a:schemeClr>
            </a:gs>
            <a:gs pos="70000">
              <a:srgbClr val="C4D6EB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/>
              <a:t> </a:t>
            </a:r>
            <a:r>
              <a:rPr lang="ru-RU" dirty="0" smtClean="0"/>
              <a:t>    Структура  </a:t>
            </a:r>
            <a:r>
              <a:rPr lang="ru-RU" dirty="0"/>
              <a:t>безвозмездных поступлений в бюджет района ……………………. </a:t>
            </a:r>
            <a:r>
              <a:rPr lang="ru-RU" dirty="0" smtClean="0"/>
              <a:t>22</a:t>
            </a:r>
            <a:endParaRPr lang="ru-RU" sz="2400" dirty="0" smtClean="0"/>
          </a:p>
          <a:p>
            <a:pPr lvl="1"/>
            <a:r>
              <a:rPr lang="ru-RU" dirty="0" smtClean="0"/>
              <a:t>     Основные </a:t>
            </a:r>
            <a:r>
              <a:rPr lang="ru-RU" dirty="0"/>
              <a:t>мероприятия по мобилизации доходов бюджета </a:t>
            </a:r>
            <a:r>
              <a:rPr lang="ru-RU" dirty="0" smtClean="0"/>
              <a:t>………….……..  23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8. Расходы </a:t>
            </a:r>
            <a:r>
              <a:rPr lang="ru-RU" dirty="0"/>
              <a:t>бюджета муниципального района </a:t>
            </a:r>
            <a:r>
              <a:rPr lang="ru-RU" dirty="0" smtClean="0"/>
              <a:t>….…………………………………………. 24</a:t>
            </a:r>
            <a:endParaRPr lang="ru-RU" sz="2400" dirty="0"/>
          </a:p>
          <a:p>
            <a:pPr lvl="1"/>
            <a:r>
              <a:rPr lang="ru-RU" dirty="0" smtClean="0"/>
              <a:t>     Главные </a:t>
            </a:r>
            <a:r>
              <a:rPr lang="ru-RU" dirty="0"/>
              <a:t>распорядители средств бюджета района </a:t>
            </a:r>
            <a:r>
              <a:rPr lang="ru-RU" dirty="0" smtClean="0"/>
              <a:t>……………………………….…  25</a:t>
            </a:r>
            <a:endParaRPr lang="ru-RU" sz="2400" dirty="0"/>
          </a:p>
          <a:p>
            <a:pPr lvl="1"/>
            <a:r>
              <a:rPr lang="ru-RU" dirty="0" smtClean="0"/>
              <a:t>9. Отраслевая </a:t>
            </a:r>
            <a:r>
              <a:rPr lang="ru-RU" dirty="0"/>
              <a:t>структура расходов бюджета </a:t>
            </a:r>
            <a:r>
              <a:rPr lang="ru-RU" dirty="0" smtClean="0"/>
              <a:t>…………………………………………………  26 10. Удельный </a:t>
            </a:r>
            <a:r>
              <a:rPr lang="ru-RU" dirty="0"/>
              <a:t>вес расходов по отраслям в общем объеме расходов </a:t>
            </a:r>
            <a:r>
              <a:rPr lang="ru-RU" dirty="0" smtClean="0"/>
              <a:t>………….  27</a:t>
            </a:r>
            <a:endParaRPr lang="ru-RU" sz="2400" dirty="0"/>
          </a:p>
          <a:p>
            <a:pPr lvl="1"/>
            <a:r>
              <a:rPr lang="ru-RU" dirty="0" smtClean="0"/>
              <a:t>11. Расходы </a:t>
            </a:r>
            <a:r>
              <a:rPr lang="ru-RU" dirty="0"/>
              <a:t>бюджета района на социально-культурную сферу </a:t>
            </a:r>
            <a:r>
              <a:rPr lang="ru-RU" dirty="0" smtClean="0"/>
              <a:t>……………..…..  28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12. Расходы </a:t>
            </a:r>
            <a:r>
              <a:rPr lang="ru-RU" dirty="0"/>
              <a:t>на образование </a:t>
            </a:r>
            <a:r>
              <a:rPr lang="ru-RU" dirty="0" smtClean="0"/>
              <a:t>…………………………………………………………………………  29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13. Расходы </a:t>
            </a:r>
            <a:r>
              <a:rPr lang="ru-RU" dirty="0"/>
              <a:t>на культуру </a:t>
            </a:r>
            <a:r>
              <a:rPr lang="ru-RU" dirty="0" smtClean="0"/>
              <a:t>………………………………………………………………………………..  30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14. Расходы </a:t>
            </a:r>
            <a:r>
              <a:rPr lang="ru-RU" dirty="0"/>
              <a:t>на физическую культуру и спорт </a:t>
            </a:r>
            <a:r>
              <a:rPr lang="ru-RU" dirty="0" smtClean="0"/>
              <a:t>………………………………………………  31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15. Расходы </a:t>
            </a:r>
            <a:r>
              <a:rPr lang="ru-RU" dirty="0"/>
              <a:t>на социальную политику </a:t>
            </a:r>
            <a:r>
              <a:rPr lang="ru-RU" dirty="0" smtClean="0"/>
              <a:t>………………………………………………………….. 32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16. Рост зарплаты </a:t>
            </a:r>
            <a:r>
              <a:rPr lang="ru-RU" dirty="0"/>
              <a:t>отдельных категорий работников бюджетной </a:t>
            </a:r>
            <a:r>
              <a:rPr lang="ru-RU" dirty="0" smtClean="0"/>
              <a:t>сферы ……. 33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17. Применение </a:t>
            </a:r>
            <a:r>
              <a:rPr lang="ru-RU" dirty="0"/>
              <a:t>принципов программного планирования </a:t>
            </a:r>
            <a:r>
              <a:rPr lang="ru-RU" dirty="0" smtClean="0"/>
              <a:t>………………………… 34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18. Распределение </a:t>
            </a:r>
            <a:r>
              <a:rPr lang="ru-RU" dirty="0"/>
              <a:t>бюджетных ассигнований по направлению программ </a:t>
            </a:r>
            <a:r>
              <a:rPr lang="ru-RU" dirty="0" smtClean="0"/>
              <a:t> 35-37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19. Межбюджетные </a:t>
            </a:r>
            <a:r>
              <a:rPr lang="ru-RU" dirty="0"/>
              <a:t>отношения</a:t>
            </a:r>
            <a:r>
              <a:rPr lang="ru-RU" dirty="0" smtClean="0"/>
              <a:t>……………………………………………………………………… 38</a:t>
            </a:r>
            <a:endParaRPr lang="ru-RU" sz="2400" dirty="0"/>
          </a:p>
          <a:p>
            <a:pPr lvl="1"/>
            <a:r>
              <a:rPr lang="ru-RU" dirty="0" smtClean="0"/>
              <a:t>       Безвозмездные </a:t>
            </a:r>
            <a:r>
              <a:rPr lang="ru-RU" dirty="0"/>
              <a:t>поступления </a:t>
            </a:r>
            <a:r>
              <a:rPr lang="ru-RU" dirty="0" smtClean="0"/>
              <a:t>…………………………………………………………………… 38</a:t>
            </a:r>
          </a:p>
          <a:p>
            <a:pPr lvl="1"/>
            <a:r>
              <a:rPr lang="ru-RU" dirty="0" smtClean="0"/>
              <a:t>       Межбюджетные </a:t>
            </a:r>
            <a:r>
              <a:rPr lang="ru-RU" dirty="0"/>
              <a:t>трансферты </a:t>
            </a:r>
            <a:r>
              <a:rPr lang="ru-RU" dirty="0" smtClean="0"/>
              <a:t>…………………………………………………………………… 38</a:t>
            </a:r>
            <a:endParaRPr lang="ru-RU" sz="2400" dirty="0"/>
          </a:p>
          <a:p>
            <a:pPr lvl="1"/>
            <a:r>
              <a:rPr lang="ru-RU" dirty="0" smtClean="0"/>
              <a:t>       Финансовая </a:t>
            </a:r>
            <a:r>
              <a:rPr lang="ru-RU" dirty="0"/>
              <a:t>помощь бюджетам поселений </a:t>
            </a:r>
            <a:r>
              <a:rPr lang="ru-RU" dirty="0" smtClean="0"/>
              <a:t>…………………………………………… 39</a:t>
            </a:r>
            <a:endParaRPr lang="ru-RU" sz="2400" dirty="0"/>
          </a:p>
          <a:p>
            <a:pPr lvl="0"/>
            <a:r>
              <a:rPr lang="ru-RU" dirty="0"/>
              <a:t> </a:t>
            </a:r>
            <a:r>
              <a:rPr lang="ru-RU" dirty="0" smtClean="0"/>
              <a:t>        20. Муниципальный </a:t>
            </a:r>
            <a:r>
              <a:rPr lang="ru-RU" dirty="0"/>
              <a:t>долг </a:t>
            </a:r>
            <a:r>
              <a:rPr lang="ru-RU" dirty="0" smtClean="0"/>
              <a:t>………………………………………………………………………………. 40</a:t>
            </a:r>
            <a:endParaRPr lang="ru-RU" sz="2400" dirty="0"/>
          </a:p>
          <a:p>
            <a:r>
              <a:rPr lang="ru-RU" dirty="0"/>
              <a:t> </a:t>
            </a:r>
            <a:endParaRPr lang="ru-RU" sz="2400" dirty="0"/>
          </a:p>
          <a:p>
            <a:pPr lvl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454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Диаграмма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26158867"/>
              </p:ext>
            </p:extLst>
          </p:nvPr>
        </p:nvGraphicFramePr>
        <p:xfrm>
          <a:off x="971600" y="2045816"/>
          <a:ext cx="7560840" cy="44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r:id="rId4" imgW="8230313" imgH="4688230" progId="Excel.Chart.8">
                  <p:embed/>
                </p:oleObj>
              </mc:Choice>
              <mc:Fallback>
                <p:oleObj r:id="rId4" imgW="8230313" imgH="468823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45816"/>
                        <a:ext cx="7560840" cy="44894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EAC7"/>
                          </a:gs>
                          <a:gs pos="17999">
                            <a:srgbClr val="FEE7F2"/>
                          </a:gs>
                          <a:gs pos="36000">
                            <a:srgbClr val="FAC77D"/>
                          </a:gs>
                          <a:gs pos="61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7"/>
          <p:cNvSpPr txBox="1">
            <a:spLocks noChangeArrowheads="1"/>
          </p:cNvSpPr>
          <p:nvPr/>
        </p:nvSpPr>
        <p:spPr bwMode="auto">
          <a:xfrm rot="10800000" flipV="1">
            <a:off x="7020272" y="1772816"/>
            <a:ext cx="134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Arial Narrow" pitchFamily="34" charset="0"/>
              </a:rPr>
              <a:t> </a:t>
            </a:r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(в тыс. руб.)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3153306" y="476672"/>
            <a:ext cx="522138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культуру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" name="Picture 4" descr="https://tapoc.trbo.yandex.net/tapoc_secure_proxy/9bca2e5367bd424cd42afc82145a7738?url=http%3A%2F%2Fhordsh52.muzkult.ru%2Fimg%2Fupload%2F2340%2Fimage_image_9286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0" y="188640"/>
            <a:ext cx="2471534" cy="18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6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9750" y="836613"/>
            <a:ext cx="799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E89117"/>
                </a:solidFill>
                <a:latin typeface="Times New Roman" pitchFamily="18" charset="0"/>
              </a:rPr>
              <a:t/>
            </a:r>
            <a:br>
              <a:rPr lang="ru-RU" sz="2800" smtClean="0">
                <a:solidFill>
                  <a:srgbClr val="E89117"/>
                </a:solidFill>
                <a:latin typeface="Times New Roman" pitchFamily="18" charset="0"/>
              </a:rPr>
            </a:br>
            <a:endParaRPr lang="ru-RU" sz="2800" smtClean="0">
              <a:solidFill>
                <a:srgbClr val="E89117"/>
              </a:solidFill>
              <a:latin typeface="Times New Roman" pitchFamily="18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V="1">
            <a:off x="896803" y="1412776"/>
            <a:ext cx="7491621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31748" name="Диаграмма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49029517"/>
              </p:ext>
            </p:extLst>
          </p:nvPr>
        </p:nvGraphicFramePr>
        <p:xfrm>
          <a:off x="397644" y="3975100"/>
          <a:ext cx="8278812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r:id="rId3" imgW="8279086" imgH="2883658" progId="Excel.Chart.8">
                  <p:embed/>
                </p:oleObj>
              </mc:Choice>
              <mc:Fallback>
                <p:oleObj r:id="rId3" imgW="8279086" imgH="288365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44" y="3975100"/>
                        <a:ext cx="8278812" cy="28829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EAC7"/>
                          </a:gs>
                          <a:gs pos="17999">
                            <a:srgbClr val="FEE7F2"/>
                          </a:gs>
                          <a:gs pos="36000">
                            <a:srgbClr val="FAC77D"/>
                          </a:gs>
                          <a:gs pos="61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1116013" y="260350"/>
            <a:ext cx="7056437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физическую культуру и спорт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1753" name="Picture 12" descr="http://zelenchukadmin.ru/sites/default/files/fnovosti/borba141214/f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666291" cy="194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AutoShape 15" descr="&amp;Rcy;&amp;iecy;&amp;kcy;&amp;ocy;&amp;ncy;&amp;scy;&amp;tcy;&amp;rcy;&amp;ucy;&amp;icy;&amp;rcy;&amp;ocy;&amp;vcy;&amp;acy;&amp;ncy;&amp;ncy;&amp;ycy;&amp;jcy; &amp;scy;&amp;tcy;&amp;acy;&amp;dcy;&amp;icy;&amp;ocy;&amp;ncy; &amp;ocy;&amp;tcy;&amp;kcy;&amp;rcy;&amp;ycy;&amp;lcy;&amp;scy;&amp;yacy; &amp;vcy; &amp;scy;&amp;tcy;&amp;acy;&amp;ncy;&amp;icy;&amp;tscy;&amp;iecy; &amp;Zcy;&amp;iecy;&amp;lcy;&amp;iecy;&amp;ncy;&amp;chcy;&amp;ucy;&amp;kcy;&amp;scy;&amp;kcy;&amp;acy;&amp;yacy; &amp;Kcy;&amp;CH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175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00" y="2060848"/>
            <a:ext cx="25653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463169" y="1772816"/>
            <a:ext cx="6277183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3061827" y="2204864"/>
            <a:ext cx="3049273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10800000" flipV="1">
            <a:off x="7329967" y="4005261"/>
            <a:ext cx="134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Arial Narrow" pitchFamily="34" charset="0"/>
              </a:rPr>
              <a:t> </a:t>
            </a:r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(в тыс. руб.)</a:t>
            </a:r>
          </a:p>
        </p:txBody>
      </p:sp>
      <p:pic>
        <p:nvPicPr>
          <p:cNvPr id="17" name="Picture 8" descr="https://im0-tub-ru.yandex.net/i?id=b804f34fa93202075e9f4c9cd81a988c&amp;n=33&amp;h=190&amp;w=2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85" y="2348880"/>
            <a:ext cx="2419350" cy="15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5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Диаграмма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8368027"/>
              </p:ext>
            </p:extLst>
          </p:nvPr>
        </p:nvGraphicFramePr>
        <p:xfrm>
          <a:off x="1043608" y="2586831"/>
          <a:ext cx="7070725" cy="386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r:id="rId3" imgW="7071973" imgH="2334970" progId="Excel.Chart.8">
                  <p:embed/>
                </p:oleObj>
              </mc:Choice>
              <mc:Fallback>
                <p:oleObj r:id="rId3" imgW="7071973" imgH="233497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586831"/>
                        <a:ext cx="7070725" cy="386650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EAC7"/>
                          </a:gs>
                          <a:gs pos="17999">
                            <a:srgbClr val="FEE7F2"/>
                          </a:gs>
                          <a:gs pos="36000">
                            <a:srgbClr val="FAC77D"/>
                          </a:gs>
                          <a:gs pos="61000">
                            <a:srgbClr val="FBA97D"/>
                          </a:gs>
                          <a:gs pos="82001">
                            <a:srgbClr val="FBD49C"/>
                          </a:gs>
                          <a:gs pos="100000">
                            <a:srgbClr val="FEE7F2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123728" y="191542"/>
            <a:ext cx="499142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                                           на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социальную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политику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10800000" flipV="1">
            <a:off x="6804248" y="2852936"/>
            <a:ext cx="134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Arial Narrow" pitchFamily="34" charset="0"/>
              </a:rPr>
              <a:t> </a:t>
            </a:r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(в тыс. руб.)</a:t>
            </a:r>
          </a:p>
        </p:txBody>
      </p:sp>
      <p:pic>
        <p:nvPicPr>
          <p:cNvPr id="5" name="Picture 14" descr="https://im0-tub-ru.yandex.net/i?id=3846612d9048df941cd201acccd6ea8e&amp;n=33&amp;h=190&amp;w=1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773"/>
            <a:ext cx="1838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https://im2-tub-ru.yandex.net/i?id=bd644c89bf80f8a88c9b79e08051e0ef&amp;n=33&amp;h=190&amp;w=1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69" y="240772"/>
            <a:ext cx="1838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https://im2-tub-ru.yandex.net/i?id=e31e7f41f60953f61bbb6f971eb594b2&amp;n=33&amp;h=190&amp;w=2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59"/>
            <a:ext cx="388843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8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34000">
              <a:schemeClr val="accent6">
                <a:lumMod val="20000"/>
                <a:lumOff val="80000"/>
              </a:schemeClr>
            </a:gs>
            <a:gs pos="52000">
              <a:schemeClr val="accent6">
                <a:lumMod val="40000"/>
                <a:lumOff val="60000"/>
              </a:schemeClr>
            </a:gs>
            <a:gs pos="66000">
              <a:srgbClr val="EA350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24" descr="CICYnhloh4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724"/>
            <a:ext cx="2907381" cy="20991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4142" y="19947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Рост заработной платы отдельных категорий работников бюджетной сферы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22134" y="1412776"/>
            <a:ext cx="5976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выплату заработной платы работников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бюджетной сферы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2016 год запланировано на уровне 2015 года, с учетом выполнения «майских» Указов Президента России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5574"/>
              </p:ext>
            </p:extLst>
          </p:nvPr>
        </p:nvGraphicFramePr>
        <p:xfrm>
          <a:off x="611559" y="2595886"/>
          <a:ext cx="8136902" cy="392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/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</a:tblGrid>
              <a:tr h="8381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Наименование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Средняя заработная плата по КЧР (руб.)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Средняя 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зарплата работников МР 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(руб.)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по 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дорожной </a:t>
                      </a:r>
                      <a:endParaRPr lang="ru-RU" sz="1200" kern="15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карте (план)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%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фактическое выполнение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% 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Arial Unicode MS"/>
                          <a:cs typeface="Mangal"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2014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2014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2014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2014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Arial Unicode MS"/>
                          <a:cs typeface="Mangal"/>
                        </a:rPr>
                        <a:t>2015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6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Педагогические работники дошкольного образования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17267,8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17890,2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17785,2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17924,2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Педагогические работники общего образования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endParaRPr lang="ru-RU" sz="1100" kern="150" dirty="0" smtClean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19812,0</a:t>
                      </a:r>
                      <a:endParaRPr lang="ru-RU" sz="1100" kern="150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20334,5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Педагогические работники дополнительного образования детей 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20872,2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21158,2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17435,8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17993,9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5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Работники учреждений культуры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17267,8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12970,3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13925,2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68,9</a:t>
                      </a:r>
                      <a:endParaRPr lang="ru-RU" sz="1100" kern="150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По учреждениям здравоохранения: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19812,0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18168,3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18596,4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91,7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92,1</a:t>
                      </a:r>
                      <a:endParaRPr lang="ru-RU" sz="1100" kern="150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врачи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19812,0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28982,2</a:t>
                      </a:r>
                      <a:endParaRPr lang="ru-RU" sz="1100" kern="15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28596,1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146,3</a:t>
                      </a:r>
                      <a:endParaRPr lang="ru-RU" sz="1100" kern="150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141,7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средний медицинский персонал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19812,0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15183,2</a:t>
                      </a:r>
                      <a:endParaRPr lang="ru-RU" sz="1100" kern="15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16313,0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76,6</a:t>
                      </a:r>
                      <a:endParaRPr lang="ru-RU" sz="1100" kern="150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младший медицинский персонал</a:t>
                      </a:r>
                      <a:endParaRPr lang="ru-RU" sz="1050" kern="150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19812,0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20182,3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10339,5</a:t>
                      </a:r>
                      <a:endParaRPr lang="ru-RU" sz="1100" kern="150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10880,2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52,2</a:t>
                      </a:r>
                      <a:endParaRPr lang="ru-RU" sz="1100" kern="150" dirty="0"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2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45000">
              <a:schemeClr val="accent4">
                <a:lumMod val="40000"/>
                <a:lumOff val="60000"/>
              </a:schemeClr>
            </a:gs>
            <a:gs pos="70000">
              <a:schemeClr val="accent6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51567"/>
              </p:ext>
            </p:extLst>
          </p:nvPr>
        </p:nvGraphicFramePr>
        <p:xfrm>
          <a:off x="4706869" y="3449910"/>
          <a:ext cx="4251783" cy="298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r:id="rId3" imgW="4035902" imgH="2688569" progId="Excel.Chart.8">
                  <p:embed/>
                </p:oleObj>
              </mc:Choice>
              <mc:Fallback>
                <p:oleObj r:id="rId3" imgW="4035902" imgH="268856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869" y="3449910"/>
                        <a:ext cx="4251783" cy="2989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52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21864"/>
              </p:ext>
            </p:extLst>
          </p:nvPr>
        </p:nvGraphicFramePr>
        <p:xfrm>
          <a:off x="325489" y="3212976"/>
          <a:ext cx="4102496" cy="3312368"/>
        </p:xfrm>
        <a:graphic>
          <a:graphicData uri="http://schemas.openxmlformats.org/drawingml/2006/table">
            <a:tbl>
              <a:tblPr/>
              <a:tblGrid>
                <a:gridCol w="1619067"/>
                <a:gridCol w="1382012"/>
                <a:gridCol w="1101417"/>
              </a:tblGrid>
              <a:tr h="8544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66FF"/>
                        </a:gs>
                        <a:gs pos="50000">
                          <a:srgbClr val="CC66FF"/>
                        </a:gs>
                        <a:gs pos="100000">
                          <a:srgbClr val="996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66FF"/>
                        </a:gs>
                        <a:gs pos="50000">
                          <a:srgbClr val="CC66FF"/>
                        </a:gs>
                        <a:gs pos="100000">
                          <a:srgbClr val="9966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66FF"/>
                        </a:gs>
                        <a:gs pos="50000">
                          <a:srgbClr val="CC66FF"/>
                        </a:gs>
                        <a:gs pos="100000">
                          <a:srgbClr val="9966FF"/>
                        </a:gs>
                      </a:gsLst>
                      <a:lin ang="5400000" scaled="1"/>
                    </a:gradFill>
                  </a:tcPr>
                </a:tc>
              </a:tr>
              <a:tr h="4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754518,8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4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4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rgbClr val="CCFFFF"/>
                        </a:gs>
                        <a:gs pos="100000">
                          <a:srgbClr val="66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683944,2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rgbClr val="CCFFFF"/>
                        </a:gs>
                        <a:gs pos="100000">
                          <a:srgbClr val="66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rgbClr val="CCFFFF"/>
                        </a:gs>
                        <a:gs pos="100000">
                          <a:srgbClr val="66FFFF"/>
                        </a:gs>
                      </a:gsLst>
                      <a:lin ang="5400000" scaled="1"/>
                    </a:gradFill>
                  </a:tcPr>
                </a:tc>
              </a:tr>
              <a:tr h="7832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мероприятия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8080"/>
                        </a:gs>
                        <a:gs pos="50000">
                          <a:schemeClr val="accent1"/>
                        </a:gs>
                        <a:gs pos="100000">
                          <a:srgbClr val="0080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70574,6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8080"/>
                        </a:gs>
                        <a:gs pos="50000">
                          <a:schemeClr val="accent1"/>
                        </a:gs>
                        <a:gs pos="100000">
                          <a:srgbClr val="0080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8080"/>
                        </a:gs>
                        <a:gs pos="50000">
                          <a:schemeClr val="accent1"/>
                        </a:gs>
                        <a:gs pos="100000">
                          <a:srgbClr val="00808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8943" name="Text Box 35"/>
          <p:cNvSpPr txBox="1">
            <a:spLocks noChangeArrowheads="1"/>
          </p:cNvSpPr>
          <p:nvPr/>
        </p:nvSpPr>
        <p:spPr bwMode="auto">
          <a:xfrm>
            <a:off x="4572652" y="3449910"/>
            <a:ext cx="14806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</a:rPr>
              <a:t>Непрограммные мероприятия                    </a:t>
            </a:r>
            <a:r>
              <a:rPr lang="ru-RU" dirty="0" smtClean="0">
                <a:solidFill>
                  <a:prstClr val="black"/>
                </a:solidFill>
              </a:rPr>
              <a:t>9,4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 %</a:t>
            </a:r>
          </a:p>
        </p:txBody>
      </p:sp>
      <p:sp>
        <p:nvSpPr>
          <p:cNvPr id="38944" name="Rectangle 37"/>
          <p:cNvSpPr>
            <a:spLocks noChangeArrowheads="1"/>
          </p:cNvSpPr>
          <p:nvPr/>
        </p:nvSpPr>
        <p:spPr bwMode="auto">
          <a:xfrm>
            <a:off x="7510718" y="3449910"/>
            <a:ext cx="1434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Программные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90,6%</a:t>
            </a:r>
          </a:p>
        </p:txBody>
      </p:sp>
      <p:sp>
        <p:nvSpPr>
          <p:cNvPr id="38945" name="Text Box 54"/>
          <p:cNvSpPr txBox="1">
            <a:spLocks noChangeArrowheads="1"/>
          </p:cNvSpPr>
          <p:nvPr/>
        </p:nvSpPr>
        <p:spPr bwMode="auto">
          <a:xfrm>
            <a:off x="479267" y="231031"/>
            <a:ext cx="819718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Применение принципов программного планирования</a:t>
            </a:r>
          </a:p>
        </p:txBody>
      </p:sp>
      <p:cxnSp>
        <p:nvCxnSpPr>
          <p:cNvPr id="35" name="Прямая соединительная линия 34"/>
          <p:cNvCxnSpPr>
            <a:endCxn id="38943" idx="2"/>
          </p:cNvCxnSpPr>
          <p:nvPr/>
        </p:nvCxnSpPr>
        <p:spPr>
          <a:xfrm flipH="1" flipV="1">
            <a:off x="5312985" y="4157796"/>
            <a:ext cx="411796" cy="2417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868420" y="4150934"/>
            <a:ext cx="432967" cy="3736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251520" y="692696"/>
            <a:ext cx="8712968" cy="2440721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Основная цель программного бюджета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повышение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результативности бюджетных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расходов.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Преимуществом программного бюджета является распределение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расходов  не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по ведомственному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принципу, а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по программам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. Муниципальная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программа имеет цель, задачи и показатели эффективности,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которые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отражают степень их достижения (решения), то есть действия и бюджетные средства направлены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на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достижение заданного результата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.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При этом значение показателей является индикатором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по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данному направлению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деятельности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и сигнализирует о плохом или хорошем результате,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необходимости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принятия новых решений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Программный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бюджет позволит обеспечить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повышение прозрачности и понятности бюджетных расходов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не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только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для специалистов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, а для широкого круга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лиц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62766"/>
              </p:ext>
            </p:extLst>
          </p:nvPr>
        </p:nvGraphicFramePr>
        <p:xfrm>
          <a:off x="251521" y="980728"/>
          <a:ext cx="8640961" cy="57226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809049"/>
                <a:gridCol w="1415956"/>
                <a:gridCol w="1415956"/>
              </a:tblGrid>
              <a:tr h="4859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Объем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бюджетных ассигнований 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(в </a:t>
                      </a:r>
                      <a:r>
                        <a:rPr lang="ru-RU" sz="1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.)</a:t>
                      </a: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9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   1. по муниципальным программам  - всего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120863,1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184729,5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Муниципальная программа «Управление муниципальными финансами на 2014-  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2016 годы»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40258,7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41735,8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3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Муниципальная  подпрограмма «Создание условий для эффективного и     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ответственного управления муниципальными финансами, повышения устойчивости   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бюджетов муниципальных образований 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района»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32896,5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35276,0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Муниципальная  подпрограмма «Обеспечение реализации муниципальной   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программы и прочие мероприятия»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7362,2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6459,8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«Развитие муниципальной системы образования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муниципального района на 2014-2016 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78881,6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84064,6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5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«Одаренные дети» на 2014-2016годы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«Развитие дошкольного образования   ЗМР на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2014-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2016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20667,1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23109,8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«Развитие системы отдыха и  оздоровления детей 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на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2014-2016 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724,5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724,5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«Развитие общего образования   ЗМР на 2014-2016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годы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32626,3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35178,0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«Развитие дополнительного  образования  детей 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ЗМР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2014-2016 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18625,8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18797,9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Муниципальная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«Доступная среда 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Зеленчукского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района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2016-2018 годы»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«Другие вопросы образования   ЗМР на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2014-2016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годы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6137,9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6154,2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3325" y="117818"/>
            <a:ext cx="784887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направлению программ: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001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39769"/>
              </p:ext>
            </p:extLst>
          </p:nvPr>
        </p:nvGraphicFramePr>
        <p:xfrm>
          <a:off x="323528" y="188640"/>
          <a:ext cx="8496944" cy="651063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712231"/>
                <a:gridCol w="1496611"/>
                <a:gridCol w="1288102"/>
              </a:tblGrid>
              <a:tr h="419279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Муниципальная  программа «Развитие физической культуры и спорта    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2014-2016 годы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1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«Молодежная политика ЗМР на 2014-2016 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3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употребления наркотических средств,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психотропных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веществ и их 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подростками и молодежью в ЗМР на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2014- 2016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«Обеспечение жильем молодых семей на 2014-2016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годы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554,8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3821,1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«Развитие потребительского рынка </a:t>
                      </a:r>
                      <a:r>
                        <a:rPr lang="ru-RU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муниципального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района на 2014-2016 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 «Реализация муниципал информационной политики в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муниципальном районе на 2014-2016 г»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 «Профилактика терроризма и экстремизма в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муниципальном районе на 2014-2016годы»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 «Противодействие  коррупции в ЗМР на 2014-2016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годы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« Профилактика преступлений и иных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правонарушений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территории ЗМР на 2014-2016 годы» 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Муниципальная 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«Содействие занятости несовершеннолетних граждан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муниципального района на 2014-2016 годы»</a:t>
                      </a: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7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«Развитие и становление </a:t>
                      </a:r>
                      <a:r>
                        <a:rPr lang="ru-RU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Зеленчукского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районного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общества </a:t>
                      </a:r>
                      <a:r>
                        <a:rPr lang="ru-RU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Баталпашинского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казачьего отдела Кубанского казачьего войска на 2016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год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«Развитие культуры </a:t>
                      </a:r>
                      <a:r>
                        <a:rPr lang="ru-RU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Зеленчукского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района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2016-2018 годы»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52434,2</a:t>
                      </a:r>
                      <a:endParaRPr lang="ru-RU" sz="11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«Развитие здравоохранения </a:t>
                      </a:r>
                      <a:r>
                        <a:rPr lang="ru-RU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Зеленчукского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муниципального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района на 2016-2018 годы»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«Устойчивое развитие сельских территорий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Зеленчукского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муниципального района на 2014-2017 годы и на период до 2020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0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Муниципальная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«Социальная поддержка пожилых граждан  на 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2018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годы  в  </a:t>
                      </a:r>
                      <a:r>
                        <a:rPr lang="ru-RU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Зеленчукском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муниципальном  районе»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149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77291"/>
              </p:ext>
            </p:extLst>
          </p:nvPr>
        </p:nvGraphicFramePr>
        <p:xfrm>
          <a:off x="323528" y="188640"/>
          <a:ext cx="8496944" cy="645261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712231"/>
                <a:gridCol w="1542331"/>
                <a:gridCol w="1242382"/>
              </a:tblGrid>
              <a:tr h="4195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 государственным программам  - всего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в том числе: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591500,1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499214,7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93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Подпрограмма «Развитие дошкольного образования Карачаево-Черкесской республики на 2014-2016г» государственной программы «Развитие образования  Карачаево-Черкесской республики на 2014-2016гг»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78713,6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73844,2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Подпрограмма «Развитие общего образования на 2014-2016 г» » государственной программы «Развитие образования КЧР на 2014-2016г»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310003,1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226634,6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Подпрограмма «Горячее питание школьников» государственной  программы «Развитие образования КЧР на 2014-2016»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3720,1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4373,8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67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Государственная программа «Развитие культуры КЧР на 2014-2016 годы»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92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Подпрограмма "Профилактика заболеваний и формирование здорового образа жизни. Развитие первичной медико-санитарной помощи» государственной программы "Развитие здравоохранения Карачаево-Черкесской Республики на 2014-2020 годы"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10016,6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8357,2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9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Подпрограмма «Социальная поддержка семьи и детей» государственной программы «Социальная защита населения в Карачаево-Черкесской Республике на 2014-2020 годы»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86448,7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90385,1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9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Подпрограмма «Предоставление мер социальной поддержки отдельным категориям граждан» государственной программы «Социальная защита населения в Карачаево-Черкесской Республике на 2014-2020 годы»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94803,4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93144,2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61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Подпрограмма «Обеспечение жильем молодых семей на 2014-2015 годы» государственной программы «Молодежь Карачаево-Черкесии на 2014-2018 годы»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5309,2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2156,5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Подпрограмма «Доступная среда на 2014-2015 г в Карачаево-Черкесской республике»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840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Государственная  программа «Содействие занятости населения КЧР на 2012-2016 годы»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583,6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298,8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6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Государственная программа «Устойчивое развитие сельских территорий на 2014-2017 г и на период до 2020 года»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8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«Обеспечение государственного регулирования земельных отношений  на территории КЧР и эффективное распоряжение земельными участками находящихся  в республиканской собственности на 2014-2017г» государственной  программы «Управление государственными  финансами и государственным имуществом  КЧР на 2014-2017 годы»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79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5576" y="169476"/>
            <a:ext cx="777686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Межбюджетные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отношения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6542534" y="1938997"/>
            <a:ext cx="134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Arial Narrow" pitchFamily="34" charset="0"/>
              </a:rPr>
              <a:t> </a:t>
            </a:r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(в тыс. руб.)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7490" y="786190"/>
            <a:ext cx="377073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763792"/>
              </p:ext>
            </p:extLst>
          </p:nvPr>
        </p:nvGraphicFramePr>
        <p:xfrm>
          <a:off x="683569" y="1204044"/>
          <a:ext cx="7992887" cy="3593108"/>
        </p:xfrm>
        <a:graphic>
          <a:graphicData uri="http://schemas.openxmlformats.org/drawingml/2006/table">
            <a:tbl>
              <a:tblPr/>
              <a:tblGrid>
                <a:gridCol w="5826591"/>
                <a:gridCol w="1045798"/>
                <a:gridCol w="1120498"/>
              </a:tblGrid>
              <a:tr h="3140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681630,8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601353,4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49353,7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43088,3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2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 – всего,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587505,2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499899,4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оплату жилищно-коммунальных услуг отдельным категориям граждан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2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обеспечение мер социальной поддержки реабилитированных лиц и лиц, признанных  пострадавшими от политических репрессий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35418,4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31996,3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2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предоставление гражданам субсидий на оплату  жилого помещения и коммунальных услуг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21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выполнение передаваемых полномочий субъектов Российской Федерации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461468,3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363753,3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80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 бюджетам субъектов Российской Федерации (межбюджетные субсидии)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44771,9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58365,7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поселений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99792" y="4890646"/>
            <a:ext cx="387700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Межбюджетные трансферты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72332"/>
              </p:ext>
            </p:extLst>
          </p:nvPr>
        </p:nvGraphicFramePr>
        <p:xfrm>
          <a:off x="683568" y="5269850"/>
          <a:ext cx="7992888" cy="1542960"/>
        </p:xfrm>
        <a:graphic>
          <a:graphicData uri="http://schemas.openxmlformats.org/drawingml/2006/table">
            <a:tbl>
              <a:tblPr/>
              <a:tblGrid>
                <a:gridCol w="5727018"/>
                <a:gridCol w="1133767"/>
                <a:gridCol w="1132103"/>
              </a:tblGrid>
              <a:tr h="2884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 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образований, всего: 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32896,5</a:t>
                      </a: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35276</a:t>
                      </a: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221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37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Дотации на выравнивание бюджетной обеспеченности поселений из районного фонда финансовой поддержки поселений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29801,2</a:t>
                      </a: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32185</a:t>
                      </a: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818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Иные   дотации бюджетам муниципальных образований поселений  на обеспечение сбалансированности бюджетов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3095,3</a:t>
                      </a: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3091</a:t>
                      </a: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391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межбюджетные трансферты  общего характера</a:t>
                      </a:r>
                    </a:p>
                  </a:txBody>
                  <a:tcPr marL="8175" marR="8175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75" marR="73573" marT="817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1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6804248" y="1969676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Arial Narrow" pitchFamily="34" charset="0"/>
              </a:rPr>
              <a:t> </a:t>
            </a:r>
            <a:r>
              <a:rPr lang="ru-RU" sz="1150" b="1" dirty="0" smtClean="0">
                <a:solidFill>
                  <a:srgbClr val="111111"/>
                </a:solidFill>
                <a:latin typeface="Times New Roman" pitchFamily="18" charset="0"/>
              </a:rPr>
              <a:t>(в тыс. руб.)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59832" y="790518"/>
            <a:ext cx="5457132" cy="766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Финансовая помощь бюджетам поселений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37890"/>
              </p:ext>
            </p:extLst>
          </p:nvPr>
        </p:nvGraphicFramePr>
        <p:xfrm>
          <a:off x="467544" y="2492896"/>
          <a:ext cx="835292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Документ" r:id="rId4" imgW="7230958" imgH="4386385" progId="Word.Document.12">
                  <p:embed/>
                </p:oleObj>
              </mc:Choice>
              <mc:Fallback>
                <p:oleObj name="Документ" r:id="rId4" imgW="7230958" imgH="4386385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492896"/>
                        <a:ext cx="8352928" cy="4248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5" descr="деньги в мешках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941"/>
            <a:ext cx="2376264" cy="19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8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chemeClr val="accent4">
                <a:lumMod val="20000"/>
                <a:lumOff val="80000"/>
              </a:schemeClr>
            </a:gs>
            <a:gs pos="75000">
              <a:schemeClr val="accent3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8965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социально-экономические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052736"/>
            <a:ext cx="50614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Зеленчукский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входит в состав Карачаево-Черкесской республики, относящейся к Северо-Кавказскому федеральному округу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Площадь  территории  </a:t>
            </a:r>
            <a:r>
              <a:rPr lang="ru-RU" sz="14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2,9 тыс. кв. км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  составляет   почти   пятую   часть  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(20,3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 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Карачаево-Черкесии.</a:t>
            </a:r>
            <a:endParaRPr lang="ru-RU" sz="1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230"/>
            <a:ext cx="1911751" cy="20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im3-tub-ru.yandex.net/i?id=6358f003c4d5df11805ef348bc1106c5&amp;n=33&amp;h=190&amp;w=229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10" y="197230"/>
            <a:ext cx="1923286" cy="20076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7522" y="2132856"/>
            <a:ext cx="860495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Карачаево-Черкесии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Численность населения на 01.01.2015 года – 49083 чел. (10,5% от численности населения Карачаево-Черкесии). По численности населения </a:t>
            </a:r>
            <a:r>
              <a:rPr lang="ru-RU" sz="14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Зеленчукский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занимает третье место среди муниципальных образований республики после городского округа Черкесск и </a:t>
            </a:r>
            <a:r>
              <a:rPr lang="ru-RU" sz="14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Усть-Джегутинского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района. Средняя плотность населения составляет 16,7 чел./</a:t>
            </a:r>
            <a:r>
              <a:rPr lang="ru-RU" sz="14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кв.км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складывается из деревообрабатывающей, пищевой промышленности, 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 основном сельскохозяйственного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 (преимущественно 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животноводство,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картофеля и овощей).</a:t>
            </a:r>
            <a:endParaRPr lang="ru-RU" sz="1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10" y="3625860"/>
            <a:ext cx="392443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x-none" sz="1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развитие Зеленчукского района 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x-none" sz="1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 следующими показателями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032" y="4293096"/>
            <a:ext cx="3635896" cy="1292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Промышленность</a:t>
            </a:r>
            <a:endParaRPr lang="ru-RU" sz="1200" dirty="0"/>
          </a:p>
          <a:p>
            <a:pPr algn="ctr"/>
            <a:r>
              <a:rPr lang="ru-RU" sz="1100" dirty="0" smtClean="0"/>
              <a:t>по </a:t>
            </a:r>
            <a:r>
              <a:rPr lang="ru-RU" sz="1100" dirty="0"/>
              <a:t>видам деятельности развиты пищевое и деревообрабатывающее. </a:t>
            </a:r>
            <a:r>
              <a:rPr lang="ru-RU" sz="1100" dirty="0" smtClean="0"/>
              <a:t>По </a:t>
            </a:r>
            <a:r>
              <a:rPr lang="ru-RU" sz="1100" dirty="0"/>
              <a:t>данным </a:t>
            </a:r>
            <a:r>
              <a:rPr lang="ru-RU" sz="1100" dirty="0" smtClean="0"/>
              <a:t>Госкомстата за 2015 год  отгружено </a:t>
            </a:r>
            <a:r>
              <a:rPr lang="ru-RU" sz="1100" dirty="0"/>
              <a:t>товаров, выполнено работ и услуг по </a:t>
            </a:r>
            <a:r>
              <a:rPr lang="ru-RU" sz="1100" dirty="0" smtClean="0"/>
              <a:t>видам деятельности </a:t>
            </a:r>
            <a:r>
              <a:rPr lang="ru-RU" sz="1100" dirty="0"/>
              <a:t>«добыча полезных ископаемых»,</a:t>
            </a:r>
          </a:p>
          <a:p>
            <a:pPr algn="ctr"/>
            <a:r>
              <a:rPr lang="ru-RU" sz="1100" dirty="0"/>
              <a:t>«обрабатывающие производства», «производство </a:t>
            </a:r>
            <a:r>
              <a:rPr lang="ru-RU" sz="1100" dirty="0" smtClean="0"/>
              <a:t>на </a:t>
            </a:r>
            <a:r>
              <a:rPr lang="ru-RU" sz="1100" dirty="0"/>
              <a:t>409,7 </a:t>
            </a:r>
            <a:r>
              <a:rPr lang="ru-RU" sz="1100" dirty="0" err="1"/>
              <a:t>млн.руб</a:t>
            </a:r>
            <a:r>
              <a:rPr lang="ru-RU" sz="1100" dirty="0"/>
              <a:t>. (102,6% к 2014 году</a:t>
            </a:r>
            <a:r>
              <a:rPr lang="ru-RU" sz="1100" dirty="0" smtClean="0"/>
              <a:t>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645024"/>
            <a:ext cx="4788534" cy="2439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 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dirty="0" smtClean="0"/>
              <a:t>Сельскохозяйственную отрасль </a:t>
            </a:r>
            <a:r>
              <a:rPr lang="ru-RU" sz="1100" dirty="0"/>
              <a:t>района представляют</a:t>
            </a:r>
            <a:r>
              <a:rPr lang="ru-RU" sz="1100" dirty="0" smtClean="0"/>
              <a:t>: </a:t>
            </a:r>
          </a:p>
          <a:p>
            <a:pPr algn="ctr"/>
            <a:r>
              <a:rPr lang="ru-RU" sz="1100" dirty="0" smtClean="0"/>
              <a:t>личные </a:t>
            </a:r>
            <a:r>
              <a:rPr lang="ru-RU" sz="1100" dirty="0"/>
              <a:t>подворья граждан (ЛПХ) – 23656 </a:t>
            </a:r>
            <a:r>
              <a:rPr lang="ru-RU" sz="1100" dirty="0" smtClean="0"/>
              <a:t>ед., КФХ – 80 ед., ЧП -</a:t>
            </a:r>
            <a:r>
              <a:rPr lang="ru-RU" sz="1100" dirty="0"/>
              <a:t>6. </a:t>
            </a:r>
            <a:endParaRPr lang="ru-RU" sz="1100" dirty="0" smtClean="0"/>
          </a:p>
          <a:p>
            <a:pPr algn="ctr"/>
            <a:r>
              <a:rPr lang="ru-RU" sz="1050" dirty="0" smtClean="0"/>
              <a:t>Общая </a:t>
            </a:r>
            <a:r>
              <a:rPr lang="ru-RU" sz="1050" dirty="0"/>
              <a:t>площадь </a:t>
            </a:r>
            <a:r>
              <a:rPr lang="ru-RU" sz="1050" dirty="0" smtClean="0"/>
              <a:t>землепользования </a:t>
            </a:r>
            <a:r>
              <a:rPr lang="ru-RU" sz="1050" dirty="0"/>
              <a:t>- 128558 </a:t>
            </a:r>
            <a:r>
              <a:rPr lang="ru-RU" sz="1050" dirty="0" smtClean="0"/>
              <a:t>га, в </a:t>
            </a:r>
            <a:r>
              <a:rPr lang="ru-RU" sz="1050" dirty="0" err="1" smtClean="0"/>
              <a:t>т.ч</a:t>
            </a:r>
            <a:r>
              <a:rPr lang="ru-RU" sz="1050" dirty="0" smtClean="0"/>
              <a:t>. сельхозугодий -103363 га, из них: пашни – 21142 га, пастбищ – 52963 га, сенокосов – 29258 </a:t>
            </a:r>
            <a:r>
              <a:rPr lang="ru-RU" sz="1050" dirty="0"/>
              <a:t>га.) </a:t>
            </a:r>
            <a:r>
              <a:rPr lang="ru-RU" sz="1050" dirty="0" smtClean="0"/>
              <a:t>В 2015 году валовый </a:t>
            </a:r>
            <a:r>
              <a:rPr lang="ru-RU" sz="1050" dirty="0"/>
              <a:t>сбор зерна и кукурузы </a:t>
            </a:r>
            <a:r>
              <a:rPr lang="ru-RU" sz="1050" dirty="0" smtClean="0"/>
              <a:t>составил </a:t>
            </a:r>
            <a:r>
              <a:rPr lang="ru-RU" sz="1050" dirty="0"/>
              <a:t>21234 т., что на 6456 т. больше по сравнению с 2014 </a:t>
            </a:r>
            <a:r>
              <a:rPr lang="ru-RU" sz="1050" dirty="0" smtClean="0"/>
              <a:t>годом</a:t>
            </a:r>
            <a:r>
              <a:rPr lang="ru-RU" sz="1050" dirty="0"/>
              <a:t>, посажен картофель на площади 2553 </a:t>
            </a:r>
            <a:r>
              <a:rPr lang="ru-RU" sz="1050" dirty="0" smtClean="0"/>
              <a:t>га.- собрано 42737 </a:t>
            </a:r>
            <a:r>
              <a:rPr lang="ru-RU" sz="1050" dirty="0"/>
              <a:t>т</a:t>
            </a:r>
            <a:r>
              <a:rPr lang="ru-RU" sz="1050" dirty="0" smtClean="0"/>
              <a:t>., занятость пашни составляет 83,2 %, увеличение на 2,3%</a:t>
            </a:r>
          </a:p>
          <a:p>
            <a:pPr algn="ctr"/>
            <a:r>
              <a:rPr lang="ru-RU" sz="1100" dirty="0" smtClean="0"/>
              <a:t>Получено субсидий</a:t>
            </a:r>
            <a:r>
              <a:rPr lang="ru-RU" sz="1100" dirty="0"/>
              <a:t>: </a:t>
            </a:r>
            <a:r>
              <a:rPr lang="ru-RU" sz="1100" dirty="0" smtClean="0"/>
              <a:t> </a:t>
            </a:r>
            <a:r>
              <a:rPr lang="ru-RU" sz="1100" dirty="0"/>
              <a:t>на поддержку племенного животноводства было выделено 17700,2  тыс. руб. и на возмещение части затрат по наращиванию маточного поголовья овец и коз 2987,3 тыс. руб. Субсидию на 1 кг. реализованного молока получили 3 хозяйства в сумме 1803,8  тыс. руб. 11начинающих фермеров получили гранты  на  поддержку  начинающих  фермеров  на сумму 5419,4 тыс.  руб</a:t>
            </a:r>
            <a:r>
              <a:rPr lang="ru-RU" sz="11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52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" descr="финпомощ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443"/>
            <a:ext cx="2413584" cy="2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87824" y="188640"/>
            <a:ext cx="5184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1117928"/>
            <a:ext cx="6264696" cy="2239064"/>
          </a:xfrm>
          <a:prstGeom prst="roundRect">
            <a:avLst/>
          </a:prstGeom>
          <a:gradFill rotWithShape="1">
            <a:gsLst>
              <a:gs pos="0">
                <a:srgbClr val="F79646">
                  <a:tint val="45000"/>
                  <a:satMod val="200000"/>
                </a:srgbClr>
              </a:gs>
              <a:gs pos="30000">
                <a:srgbClr val="F79646">
                  <a:tint val="61000"/>
                  <a:satMod val="200000"/>
                </a:srgbClr>
              </a:gs>
              <a:gs pos="45000">
                <a:srgbClr val="F79646">
                  <a:tint val="66000"/>
                  <a:satMod val="200000"/>
                </a:srgbClr>
              </a:gs>
              <a:gs pos="55000">
                <a:srgbClr val="F79646">
                  <a:tint val="66000"/>
                  <a:satMod val="200000"/>
                </a:srgbClr>
              </a:gs>
              <a:gs pos="73000">
                <a:srgbClr val="F79646">
                  <a:tint val="61000"/>
                  <a:satMod val="200000"/>
                </a:srgbClr>
              </a:gs>
              <a:gs pos="100000">
                <a:srgbClr val="F79646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F79646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lvl="0" algn="just"/>
            <a:endParaRPr lang="ru-RU" sz="1600" dirty="0" smtClean="0">
              <a:solidFill>
                <a:prstClr val="black"/>
              </a:solidFill>
              <a:latin typeface="Calibri"/>
            </a:endParaRPr>
          </a:p>
          <a:p>
            <a:pPr lvl="0" algn="just"/>
            <a:r>
              <a:rPr lang="ru-RU" sz="1500" dirty="0" smtClean="0">
                <a:solidFill>
                  <a:prstClr val="black"/>
                </a:solidFill>
                <a:latin typeface="Calibri"/>
              </a:rPr>
              <a:t>       Муниципальный </a:t>
            </a:r>
            <a:r>
              <a:rPr lang="ru-RU" sz="1500" dirty="0">
                <a:solidFill>
                  <a:prstClr val="black"/>
                </a:solidFill>
                <a:latin typeface="Calibri"/>
              </a:rPr>
              <a:t>долг  – обязательства по возврату взятых в долг денежных </a:t>
            </a:r>
            <a:r>
              <a:rPr lang="ru-RU" sz="1500" dirty="0" smtClean="0">
                <a:solidFill>
                  <a:prstClr val="black"/>
                </a:solidFill>
                <a:latin typeface="Calibri"/>
              </a:rPr>
              <a:t>средств.</a:t>
            </a:r>
          </a:p>
          <a:p>
            <a:pPr lvl="0" algn="just"/>
            <a:r>
              <a:rPr lang="ru-RU" sz="1500" dirty="0" smtClean="0">
                <a:solidFill>
                  <a:prstClr val="black"/>
                </a:solidFill>
                <a:latin typeface="Calibri"/>
              </a:rPr>
              <a:t>     Предельные </a:t>
            </a:r>
            <a:r>
              <a:rPr lang="ru-RU" sz="1500" dirty="0">
                <a:solidFill>
                  <a:prstClr val="black"/>
                </a:solidFill>
                <a:latin typeface="Calibri"/>
              </a:rPr>
              <a:t>объёмы муниципального долга </a:t>
            </a:r>
            <a:r>
              <a:rPr lang="ru-RU" sz="1500" dirty="0" smtClean="0">
                <a:solidFill>
                  <a:prstClr val="black"/>
                </a:solidFill>
                <a:latin typeface="Calibri"/>
              </a:rPr>
              <a:t>и </a:t>
            </a:r>
            <a:r>
              <a:rPr lang="ru-RU" sz="1500" dirty="0">
                <a:solidFill>
                  <a:prstClr val="black"/>
                </a:solidFill>
                <a:latin typeface="Calibri"/>
              </a:rPr>
              <a:t>расходов на его обслуживание регулируются Бюджетным кодексом РФ.</a:t>
            </a:r>
          </a:p>
          <a:p>
            <a:pPr lvl="0" algn="just"/>
            <a:r>
              <a:rPr lang="ru-RU" sz="1500" dirty="0" smtClean="0">
                <a:solidFill>
                  <a:prstClr val="black"/>
                </a:solidFill>
                <a:latin typeface="Calibri"/>
              </a:rPr>
              <a:t>       Муниципальный </a:t>
            </a:r>
            <a:r>
              <a:rPr lang="ru-RU" sz="1500" dirty="0">
                <a:solidFill>
                  <a:prstClr val="black"/>
                </a:solidFill>
                <a:latin typeface="Calibri"/>
              </a:rPr>
              <a:t>долг не должен превышать 50 % собственных доходов бюджета.</a:t>
            </a:r>
          </a:p>
          <a:p>
            <a:pPr lvl="0" algn="just"/>
            <a:r>
              <a:rPr lang="ru-RU" sz="15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ru-RU" sz="1500" dirty="0" smtClean="0">
                <a:solidFill>
                  <a:prstClr val="black"/>
                </a:solidFill>
                <a:latin typeface="Calibri"/>
              </a:rPr>
              <a:t>Расходы </a:t>
            </a:r>
            <a:r>
              <a:rPr lang="ru-RU" sz="1500" dirty="0">
                <a:solidFill>
                  <a:prstClr val="black"/>
                </a:solidFill>
                <a:latin typeface="Calibri"/>
              </a:rPr>
              <a:t>на обслуживание </a:t>
            </a:r>
            <a:r>
              <a:rPr lang="ru-RU" sz="1500" dirty="0" smtClean="0">
                <a:solidFill>
                  <a:prstClr val="black"/>
                </a:solidFill>
                <a:latin typeface="Calibri"/>
              </a:rPr>
              <a:t>муниципального </a:t>
            </a:r>
            <a:r>
              <a:rPr lang="ru-RU" sz="1500" dirty="0">
                <a:solidFill>
                  <a:prstClr val="black"/>
                </a:solidFill>
                <a:latin typeface="Calibri"/>
              </a:rPr>
              <a:t>долга не должны превышать 15 % расходов бюджета без учета расходов осуществляемых за счет субвенций.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3480792"/>
            <a:ext cx="3995936" cy="9563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Способы заимствования: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</a:rPr>
              <a:t> Привлечение </a:t>
            </a:r>
            <a:r>
              <a:rPr lang="ru-RU" sz="1400" dirty="0" smtClean="0">
                <a:solidFill>
                  <a:prstClr val="black"/>
                </a:solidFill>
              </a:rPr>
              <a:t>кредитов коммерческих </a:t>
            </a:r>
            <a:r>
              <a:rPr lang="ru-RU" sz="1400" dirty="0">
                <a:solidFill>
                  <a:prstClr val="black"/>
                </a:solidFill>
              </a:rPr>
              <a:t>банков;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</a:rPr>
              <a:t> Кредиты бюджета субъекта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480792"/>
            <a:ext cx="3744416" cy="9563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4F81BD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lvl="0" algn="ctr">
              <a:defRPr/>
            </a:pPr>
            <a:r>
              <a:rPr lang="ru-RU" sz="1600" kern="0" dirty="0">
                <a:solidFill>
                  <a:sysClr val="windowText" lastClr="000000"/>
                </a:solidFill>
              </a:rPr>
              <a:t>Цели заимствования:</a:t>
            </a:r>
          </a:p>
          <a:p>
            <a:pPr lvl="0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- Финансирование дефицита           бюджета;</a:t>
            </a:r>
          </a:p>
          <a:p>
            <a:pPr lvl="0"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 - Погашение долговых обязательств</a:t>
            </a:r>
            <a:endParaRPr lang="ru-RU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755576" y="4653136"/>
            <a:ext cx="7632847" cy="1785104"/>
          </a:xfrm>
          <a:prstGeom prst="rect">
            <a:avLst/>
          </a:prstGeom>
          <a:solidFill>
            <a:srgbClr val="F0AD00">
              <a:lumMod val="20000"/>
              <a:lumOff val="80000"/>
            </a:srgbClr>
          </a:solidFill>
          <a:ln>
            <a:noFill/>
          </a:ln>
          <a:effectLst>
            <a:glow rad="228600">
              <a:srgbClr val="F0AD00">
                <a:satMod val="175000"/>
                <a:alpha val="40000"/>
              </a:srgbClr>
            </a:glow>
          </a:effectLst>
          <a:extLst/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Долговая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нагрузка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Зеленчукского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 муниципального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района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состоит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только из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задолженности по централизованным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кредитам, выданным в 1992-1994 годах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организациям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агропромышленного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комплекса и потребительской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кооперации под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гарантию Карачаево-Черкесской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Республики и переданный муниципальному району в 2007 году в сумме 7506,4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тыс.руб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. На 01.01.2016 года по организациям, не погасившие своевременно задолженность, долг составляет 3669,6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тыс.руб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. 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т.ч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ОАО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«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Зеленчукский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 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райпотребсоюз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»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- 1703,3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тыс.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руб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.;  ОАО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Племрепродуктор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 «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Зеленчукский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»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- 543,2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тыс.руб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.;  СПК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«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Сторожевский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» -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1423,1 тыс.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руб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</a:rPr>
              <a:t>.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99592" y="159023"/>
            <a:ext cx="936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долг</a:t>
            </a:r>
          </a:p>
        </p:txBody>
      </p:sp>
    </p:spTree>
    <p:extLst>
      <p:ext uri="{BB962C8B-B14F-4D97-AF65-F5344CB8AC3E}">
        <p14:creationId xmlns:p14="http://schemas.microsoft.com/office/powerpoint/2010/main" val="3575395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33264" y="188640"/>
            <a:ext cx="742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контакты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14312" y="2276872"/>
            <a:ext cx="4953188" cy="387282"/>
            <a:chOff x="1023452" y="764843"/>
            <a:chExt cx="4953188" cy="3872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 rot="10800000" flipV="1">
              <a:off x="1023452" y="764843"/>
              <a:ext cx="4953188" cy="38728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42358" y="783749"/>
              <a:ext cx="4915376" cy="3494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white"/>
                  </a:solidFill>
                </a:rPr>
                <a:t>Адрес управления: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187624" y="2745311"/>
            <a:ext cx="6996187" cy="1077300"/>
            <a:chOff x="0" y="828968"/>
            <a:chExt cx="7215237" cy="10773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z="152400"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369140 </a:t>
              </a:r>
              <a:r>
                <a:rPr lang="ru-RU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Зеленчукская, ул. Первомайская, 129                                         Карачаево-Черкесская республика</a:t>
              </a:r>
              <a:endPara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73187" y="4228999"/>
            <a:ext cx="6999213" cy="856185"/>
            <a:chOff x="0" y="2161478"/>
            <a:chExt cx="7215237" cy="807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z="152400"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8(87878) 5-12-39;     </a:t>
              </a:r>
              <a:r>
                <a:rPr lang="en-US" sz="20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zelfin</a:t>
              </a:r>
              <a:r>
                <a:rPr lang="ru-RU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lang="en-U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mail</a:t>
              </a:r>
              <a:r>
                <a:rPr lang="ru-RU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sz="20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</a:t>
              </a:r>
              <a:endPara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3861048"/>
            <a:ext cx="4763738" cy="327834"/>
            <a:chOff x="1068908" y="1917306"/>
            <a:chExt cx="4763738" cy="327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68908" y="1917306"/>
              <a:ext cx="4763738" cy="32783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84912" y="1933310"/>
              <a:ext cx="4731730" cy="2958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  </a:t>
              </a:r>
              <a:r>
                <a:rPr lang="ru-RU" sz="1600" dirty="0" smtClean="0">
                  <a:solidFill>
                    <a:prstClr val="white"/>
                  </a:solidFill>
                </a:rPr>
                <a:t>Тел/факс            Электронная почта: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89211" y="1098329"/>
            <a:ext cx="6423149" cy="1008112"/>
            <a:chOff x="1055524" y="3093763"/>
            <a:chExt cx="4822607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101009" y="3093763"/>
              <a:ext cx="4777122" cy="34187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055524" y="3127141"/>
              <a:ext cx="4760433" cy="308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prstClr val="white"/>
                  </a:solidFill>
                </a:rPr>
                <a:t>ФИНАНСОВОЕ УПРАВЛЕНИЕ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Администрации </a:t>
              </a:r>
              <a:r>
                <a:rPr lang="ru-RU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Зеленчукского</a:t>
              </a:r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муниципального района</a:t>
              </a: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1600" y="5501345"/>
            <a:ext cx="7344816" cy="951991"/>
            <a:chOff x="0" y="3371850"/>
            <a:chExt cx="7215237" cy="95199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z="152400"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понедельник-пятница: </a:t>
              </a: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8.00 до 16.30,  перерыв с 12.00 до 13.00</a:t>
              </a:r>
              <a:endPara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2210689" y="5132168"/>
            <a:ext cx="4760433" cy="3085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903" tIns="0" rIns="190903" bIns="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150923" y="5136515"/>
            <a:ext cx="4777122" cy="341878"/>
            <a:chOff x="1055524" y="3110452"/>
            <a:chExt cx="4777122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55524" y="3110452"/>
              <a:ext cx="4777122" cy="34187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055524" y="3127141"/>
              <a:ext cx="4760433" cy="308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white"/>
                  </a:solidFill>
                </a:rPr>
                <a:t>Часы работы: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0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Спасибо за внимание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8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20">
              <a:schemeClr val="tx2">
                <a:lumMod val="20000"/>
                <a:lumOff val="80000"/>
              </a:schemeClr>
            </a:gs>
            <a:gs pos="0">
              <a:srgbClr val="5E9EFF"/>
            </a:gs>
            <a:gs pos="39999">
              <a:schemeClr val="accent1">
                <a:lumMod val="20000"/>
                <a:lumOff val="80000"/>
              </a:schemeClr>
            </a:gs>
            <a:gs pos="70000">
              <a:srgbClr val="C4D6EB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На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территории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Зеленчукского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района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9 сельских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поселений. Каждое сельское поселение района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юджет поселения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формируют и исполняют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самостоятельно. С учетом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поселений формируется консолидированный бюджет района и отчетность.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4941168"/>
            <a:ext cx="2699792" cy="92333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Консолидированный бюджет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Зеленчукского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муниципального района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2060848"/>
            <a:ext cx="2376264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Бюджеты сельских поселений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района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01128"/>
              </p:ext>
            </p:extLst>
          </p:nvPr>
        </p:nvGraphicFramePr>
        <p:xfrm>
          <a:off x="683568" y="1147429"/>
          <a:ext cx="5904656" cy="2905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520280"/>
                <a:gridCol w="792088"/>
                <a:gridCol w="792088"/>
                <a:gridCol w="720080"/>
                <a:gridCol w="720080"/>
              </a:tblGrid>
              <a:tr h="221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Наименование сельских поселений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 год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год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доходы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расходы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доходы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расходы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Архызское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6500,0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10865,9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10865,9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Даусузское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4652,3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4652,3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5030,5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5030,5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Зеленчукское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25515,4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25515,4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24523,3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24523,3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effectLst/>
                        </a:rPr>
                        <a:t>Исправненское</a:t>
                      </a:r>
                      <a:r>
                        <a:rPr lang="ru-RU" sz="1000" kern="1200" dirty="0">
                          <a:effectLst/>
                        </a:rPr>
                        <a:t> сельское поселение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11420,9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11420,9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8078,1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8078,1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Кардоникское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12479,6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12479,6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10364,7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10364,7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Кызыл-Октябрьское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6082,4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6082,4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5896,2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5896,2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Марухское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3993,6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3993,6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4195,4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4195,4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Сторожевское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16646,4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16646,4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16957,0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16957,0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Хасаут-Греческое сельское поселение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2920,1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2920,1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3038,7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3038,7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Итого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90210,7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90210,7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88949,8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88949,8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76623"/>
              </p:ext>
            </p:extLst>
          </p:nvPr>
        </p:nvGraphicFramePr>
        <p:xfrm>
          <a:off x="2987824" y="4365104"/>
          <a:ext cx="5976664" cy="2005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376264"/>
                <a:gridCol w="864096"/>
                <a:gridCol w="864096"/>
                <a:gridCol w="792088"/>
                <a:gridCol w="792088"/>
              </a:tblGrid>
              <a:tr h="1301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 п/п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Наименование бюджетов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2015 год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 год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доходы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расходы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доходы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расходы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 муниципального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района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806945,8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806945,8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754518,8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754518,8 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0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 них: налоговые и неналоговые доходы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125315,0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153165,4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2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Бюджеты сельских поселений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90210,7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90210,7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88949,8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88949,8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них: 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56422,7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50704,3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консолидированный бюджет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897156,5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897156,5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843468,6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843468,6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33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CC99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886394" y="548680"/>
            <a:ext cx="3721780" cy="16565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62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За счет бюджета муниципального района содержатся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153" y="751755"/>
            <a:ext cx="232245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26 школ  -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5313 обучающихся</a:t>
            </a:r>
          </a:p>
          <a:p>
            <a:pPr algn="ctr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52190" y="715751"/>
            <a:ext cx="2140290" cy="8410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детских садов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детей - 1113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276872"/>
            <a:ext cx="2736304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образования: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ДЮСШ;  1- Дом творчества; 4 - школы искусств  в них занимаются около 2500 детей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276872"/>
            <a:ext cx="4176464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сеть учреждений культуры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района: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МКУК «Районный Дворец Культуры»,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«Зеленчукская центральная библиотека»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районный краеведческий музей им. С.Ф. Варченко»,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редакция радиовещания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28062"/>
            <a:ext cx="362035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учреждений,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бюджетных учреждений;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автономное учреждение; </a:t>
            </a:r>
            <a:endParaRPr lang="ru-RU" sz="1200" b="1" dirty="0"/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органов местного самоуправления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(ОМСУ  - Совет ЗМР, Администрация ЗМР, Контрольно-счетный орган ЗМР, Финансовое управление, Управление образования, Отдел культуры,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УТиСР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064916">
            <a:off x="6596224" y="1668254"/>
            <a:ext cx="643947" cy="908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340039">
            <a:off x="2286227" y="1508756"/>
            <a:ext cx="646718" cy="682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213168">
            <a:off x="5113940" y="2355057"/>
            <a:ext cx="402913" cy="1077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2606609"/>
            <a:ext cx="1852258" cy="750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ОМСУ, МФЦ, другие расходы и прочие мероприятия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8320596">
            <a:off x="2371896" y="2041694"/>
            <a:ext cx="578411" cy="1136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3501008"/>
            <a:ext cx="225427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u="sng" dirty="0" smtClean="0"/>
              <a:t>Типы учреждений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566" y="3838396"/>
            <a:ext cx="885698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КАЗЕННОЕ УЧРЕЖДЕНИЕ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государственное (муниципальное) учреждение, осуществляющее оказание государственных (муниципальных) услуг, выполнение работ и (или) исполнение государственных (муниципальных) функций в целях обеспечения реализации предусмотренных законодательством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 полномочий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органов государственной власти (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госорганов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или органов </a:t>
            </a:r>
            <a:r>
              <a:rPr lang="ru-RU" sz="11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самоуправления, финансовое обеспечение деятельности которого осуществляется за счет средств соответствующего бюджета на основании бюджетной сметы</a:t>
            </a:r>
          </a:p>
          <a:p>
            <a:pPr algn="just" eaLnBrk="0" hangingPunct="0"/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некоммерческая организация, созданная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субъектом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 или муниципальным  образованием  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  выполнения   работ, оказания   услуг  в  целях   обеспечения  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реализации предусмотренных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законодательством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  <a:r>
              <a:rPr lang="ru-RU" sz="11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соответственно органов государственной власти (государственных органов) или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спорта, а также в иных сферах.</a:t>
            </a:r>
          </a:p>
          <a:p>
            <a:pPr algn="just" eaLnBrk="0" hangingPunct="0"/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АВТОНОМНОЕ УЧРЕЖДЕНИЕ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некоммерческая организация, созданная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субъектом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 или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</a:t>
            </a:r>
            <a:r>
              <a:rPr lang="ru-RU" sz="11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органов государственной власти, полномочий органов местного самоуправления в сферах науки, образования, здравоохранения, культуры, средств массовой информации, социальной защиты, занятости населения, физической культуры и спорта, а также в иных сферах в случаях, установленных федеральными законами (в том числе при проведении мероприятий по работе с детьми и молодежью в указанных сферах</a:t>
            </a:r>
            <a:r>
              <a:rPr lang="ru-RU" sz="115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316060">
            <a:off x="6598684" y="2033815"/>
            <a:ext cx="643947" cy="908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3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6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056784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ОСНОВНЫЕ ПОНЯТИЯ, ПРИМЕНЯЕМЫЕ ПРИ ФОРМИРОВАНИИ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196752"/>
            <a:ext cx="8657127" cy="5478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ТЕКУЩИЙ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ФИНАНСОВЫЙ ГОД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ОЧЕРЕДНОЙ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ФИНАНСОВЫЙ ГОД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год, следующий за текущим финансовым  годом.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 финансовым годом.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ОТЧЕТНЫЙ ФИНАНСОВЫЙ ГОД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АДМИНИСТРАТОР </a:t>
            </a:r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ДОХОДОВ БЮДЖЕТА</a:t>
            </a:r>
            <a:r>
              <a:rPr lang="ru-RU" sz="1300" dirty="0">
                <a:solidFill>
                  <a:srgbClr val="111111"/>
                </a:solidFill>
                <a:latin typeface="Times New Roman" pitchFamily="18" charset="0"/>
              </a:rPr>
              <a:t> -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орган местного самоуправления, орган местной администрации,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algn="just"/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ГЛАВНЫЙ АДМИНИСТРАТОР ДОХОДОВ БЮДЖЕТА</a:t>
            </a:r>
            <a:r>
              <a:rPr lang="ru-RU" sz="1300" dirty="0">
                <a:solidFill>
                  <a:srgbClr val="111111"/>
                </a:solidFill>
                <a:latin typeface="Times New Roman" pitchFamily="18" charset="0"/>
              </a:rPr>
              <a:t> -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определенный решением о бюджете орган местного самоуправления, орган местной  администрации, имеющие в своем ведении администраторов доходов бюджета и (или) являющиеся администраторами  доходов бюджета. </a:t>
            </a:r>
            <a:endParaRPr lang="ru-RU" sz="1300" i="1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algn="just"/>
            <a:r>
              <a:rPr lang="ru-RU" sz="1300" b="1" dirty="0">
                <a:solidFill>
                  <a:srgbClr val="111111"/>
                </a:solidFill>
                <a:latin typeface="Times New Roman" pitchFamily="18" charset="0"/>
              </a:rPr>
              <a:t>АДМИНИСТРАТОР ИСТОЧНИКОВ ФИНАНСИРОВАНИЯ ДЕФИЦИТА </a:t>
            </a:r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 БЮДЖЕТА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-</a:t>
            </a:r>
            <a:r>
              <a:rPr lang="ru-RU" sz="1300" i="1" dirty="0" smtClean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орган местного  </a:t>
            </a:r>
            <a:r>
              <a:rPr lang="ru-RU" sz="1300" i="1" dirty="0" smtClean="0">
                <a:solidFill>
                  <a:srgbClr val="111111"/>
                </a:solidFill>
                <a:latin typeface="Times New Roman" pitchFamily="18" charset="0"/>
              </a:rPr>
              <a:t>самоуправления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, орган местной администрации</a:t>
            </a:r>
            <a:r>
              <a:rPr lang="ru-RU" sz="1300" i="1" dirty="0" smtClean="0">
                <a:solidFill>
                  <a:srgbClr val="111111"/>
                </a:solidFill>
                <a:latin typeface="Times New Roman" pitchFamily="18" charset="0"/>
              </a:rPr>
              <a:t>, имеющие </a:t>
            </a:r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право осуществлять операции с источниками финансирования</a:t>
            </a:r>
          </a:p>
          <a:p>
            <a:pPr algn="just"/>
            <a:r>
              <a:rPr lang="ru-RU" sz="1300" i="1" dirty="0">
                <a:solidFill>
                  <a:srgbClr val="111111"/>
                </a:solidFill>
                <a:latin typeface="Times New Roman" pitchFamily="18" charset="0"/>
              </a:rPr>
              <a:t>дефицита бюджета.</a:t>
            </a:r>
          </a:p>
          <a:p>
            <a:pPr algn="just"/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</a:rPr>
              <a:t>ГЛАВНЫЙ РАСПОРЯДИТЕЛЬ БЮДЖЕТНЫХ </a:t>
            </a:r>
            <a:r>
              <a:rPr lang="ru-RU" sz="13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СРЕДСТВ -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орган государственной власти субъекта Российской Федерации, орган местного самоуправления, бюджетное учреждение, имеющие право распределять бюджетные средства по подведомственным распорядителям и получателям средств бюджета субъекта Российской Федерации, средств местного бюджета, определенные ведомственной классификацией расходов соответствующего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 eaLnBrk="0" hangingPunct="0"/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338">
              <a:schemeClr val="accent4">
                <a:lumMod val="20000"/>
                <a:lumOff val="80000"/>
              </a:schemeClr>
            </a:gs>
            <a:gs pos="3744">
              <a:schemeClr val="accent4">
                <a:lumMod val="20000"/>
                <a:lumOff val="80000"/>
              </a:schemeClr>
            </a:gs>
            <a:gs pos="0">
              <a:srgbClr val="CCCCFF"/>
            </a:gs>
            <a:gs pos="17999">
              <a:srgbClr val="99CCFF"/>
            </a:gs>
            <a:gs pos="29592">
              <a:srgbClr val="998A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4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99498553"/>
              </p:ext>
            </p:extLst>
          </p:nvPr>
        </p:nvGraphicFramePr>
        <p:xfrm>
          <a:off x="359532" y="2636912"/>
          <a:ext cx="8496944" cy="4064989"/>
        </p:xfrm>
        <a:graphic>
          <a:graphicData uri="http://schemas.openxmlformats.org/drawingml/2006/table">
            <a:tbl>
              <a:tblPr/>
              <a:tblGrid>
                <a:gridCol w="2759691"/>
                <a:gridCol w="2687068"/>
                <a:gridCol w="3050185"/>
              </a:tblGrid>
              <a:tr h="270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T="45655" marB="456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Аналогия в семейном бюджете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          </a:r>
                    </a:p>
                  </a:txBody>
                  <a:tcPr marT="45655" marB="456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 «карманные деньги»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1455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приходить на помощь- это вид денежного пособия местным органам власти со стороны государства, выделяемого на определенный срок на конкретные цели; в отличие от дотации подлежат возврату в случае нецелевого использования или использования не в установленные ранее сроки)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5" marB="456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даете ребенку деньги и посылаете его в магазин купить продукты (по списку)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1116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т.е. поддержка - это выплаты потребителям, предоставляемые за счёт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государствен-ного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или местного бюджета, а также специальных фондов юридическим и физическим лицам, местным органам власти).</a:t>
                      </a:r>
                    </a:p>
                  </a:txBody>
                  <a:tcPr marT="45655" marB="456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 «добавляете» денег для того, чтобы ваш ребенок купил себе, к примеру новый телефон (а остальные он накопил сам)</a:t>
                      </a:r>
                    </a:p>
                  </a:txBody>
                  <a:tcPr marT="45655" marB="456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79415"/>
            <a:ext cx="8712967" cy="212365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111111"/>
                </a:solidFill>
                <a:latin typeface="Times New Roman" pitchFamily="18" charset="0"/>
              </a:rPr>
              <a:t>ПОЛУЧАТЕЛЬ </a:t>
            </a:r>
            <a:r>
              <a:rPr lang="ru-RU" sz="1200" b="1" dirty="0">
                <a:solidFill>
                  <a:srgbClr val="111111"/>
                </a:solidFill>
                <a:latin typeface="Times New Roman" pitchFamily="18" charset="0"/>
              </a:rPr>
              <a:t>БЮДЖЕТНЫХ СРЕДСТВ </a:t>
            </a:r>
            <a:r>
              <a:rPr lang="ru-RU" sz="1200" i="1" dirty="0">
                <a:solidFill>
                  <a:srgbClr val="111111"/>
                </a:solidFill>
                <a:latin typeface="Times New Roman" pitchFamily="18" charset="0"/>
              </a:rPr>
              <a:t>– бюджетное или иное учреждение, имеющее право на получение бюджетных средств в соответствии с бюджетной росписью на соответствующий год. Получатель бюджетных средств - это последнее звено в цепочке администраторов бюджетных расходов, это та организация,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</a:t>
            </a:r>
            <a:endParaRPr lang="ru-RU" sz="12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 финансовом году  для исполнения бюджетных обязательств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</a:rPr>
              <a:t>МЕЖБЮДЖЕТНЫЕ ОТНОШЕНИЯ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</a:rPr>
              <a:t> -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</a:rPr>
              <a:t>взаимоотношения между публично- правовыми образованиями по вопросам регулирования бюджетных правоотношений, организации  и осуществления бюджетного процесса.</a:t>
            </a:r>
          </a:p>
          <a:p>
            <a:pPr lvl="0" algn="just" eaLnBrk="0" hangingPunct="0"/>
            <a:r>
              <a:rPr lang="ru-RU" sz="1200" b="1" kern="0" dirty="0" smtClean="0">
                <a:solidFill>
                  <a:srgbClr val="111111"/>
                </a:solidFill>
                <a:latin typeface="Times New Roman" pitchFamily="18" charset="0"/>
              </a:rPr>
              <a:t>МЕЖБЮДЖЕТНЫЕ </a:t>
            </a:r>
            <a:r>
              <a:rPr lang="ru-RU" sz="1200" b="1" kern="0" dirty="0">
                <a:solidFill>
                  <a:srgbClr val="111111"/>
                </a:solidFill>
                <a:latin typeface="Times New Roman" pitchFamily="18" charset="0"/>
              </a:rPr>
              <a:t>ТРАНСФЕРТЫ - </a:t>
            </a:r>
            <a:r>
              <a:rPr lang="ru-RU" sz="1200" i="1" kern="0" dirty="0">
                <a:solidFill>
                  <a:srgbClr val="111111"/>
                </a:solidFill>
                <a:latin typeface="Times New Roman" pitchFamily="18" charset="0"/>
              </a:rPr>
              <a:t>основной вид безвозмездных перечислений, это денежные средства, перечисляемые из одного бюджета бюджетной системы Российской Федерации </a:t>
            </a:r>
            <a:r>
              <a:rPr lang="ru-RU" sz="1200" i="1" kern="0" dirty="0" smtClean="0">
                <a:solidFill>
                  <a:srgbClr val="111111"/>
                </a:solidFill>
                <a:latin typeface="Times New Roman" pitchFamily="18" charset="0"/>
              </a:rPr>
              <a:t>другому.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7" y="2203073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750" y="836613"/>
            <a:ext cx="799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</a:rPr>
            </a:br>
            <a:endParaRPr lang="ru-RU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539553" y="193577"/>
            <a:ext cx="81369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О бюджетном процессе</a:t>
            </a:r>
          </a:p>
          <a:p>
            <a:pPr algn="ctr">
              <a:defRPr/>
            </a:pPr>
            <a:endParaRPr lang="ru-RU" sz="23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   Бюджет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–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форма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образования и расходования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денежных средств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       предназначенных для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финансового обеспечения, которые  способствуют решению задач и функций государства и местного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самоуправления.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V="1">
            <a:off x="1907704" y="692696"/>
            <a:ext cx="5688558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1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611188" y="3357017"/>
            <a:ext cx="19446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6588125" y="3285009"/>
            <a:ext cx="18002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124075" y="3500438"/>
            <a:ext cx="3603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</a:rPr>
              <a:t>Д</a:t>
            </a:r>
          </a:p>
          <a:p>
            <a:r>
              <a:rPr lang="ru-RU" sz="2400" b="1">
                <a:solidFill>
                  <a:srgbClr val="660033"/>
                </a:solidFill>
              </a:rPr>
              <a:t>О</a:t>
            </a:r>
          </a:p>
          <a:p>
            <a:r>
              <a:rPr lang="ru-RU" sz="2400" b="1">
                <a:solidFill>
                  <a:srgbClr val="660033"/>
                </a:solidFill>
              </a:rPr>
              <a:t>Х</a:t>
            </a:r>
          </a:p>
          <a:p>
            <a:r>
              <a:rPr lang="ru-RU" sz="2400" b="1">
                <a:solidFill>
                  <a:srgbClr val="660033"/>
                </a:solidFill>
              </a:rPr>
              <a:t>О</a:t>
            </a:r>
          </a:p>
          <a:p>
            <a:r>
              <a:rPr lang="ru-RU" sz="2400" b="1">
                <a:solidFill>
                  <a:srgbClr val="660033"/>
                </a:solidFill>
              </a:rPr>
              <a:t>Д</a:t>
            </a:r>
          </a:p>
          <a:p>
            <a:r>
              <a:rPr lang="ru-RU" sz="2400" b="1">
                <a:solidFill>
                  <a:srgbClr val="660033"/>
                </a:solidFill>
              </a:rPr>
              <a:t>Ы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6588125" y="3213100"/>
            <a:ext cx="36036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660033"/>
                </a:solidFill>
              </a:rPr>
              <a:t>Р</a:t>
            </a:r>
          </a:p>
          <a:p>
            <a:pPr eaLnBrk="0" hangingPunct="0"/>
            <a:r>
              <a:rPr lang="ru-RU" sz="2400" b="1">
                <a:solidFill>
                  <a:srgbClr val="660033"/>
                </a:solidFill>
              </a:rPr>
              <a:t>А</a:t>
            </a:r>
          </a:p>
          <a:p>
            <a:pPr eaLnBrk="0" hangingPunct="0"/>
            <a:r>
              <a:rPr lang="ru-RU" sz="2400" b="1">
                <a:solidFill>
                  <a:srgbClr val="660033"/>
                </a:solidFill>
              </a:rPr>
              <a:t>С</a:t>
            </a:r>
          </a:p>
          <a:p>
            <a:pPr eaLnBrk="0" hangingPunct="0"/>
            <a:r>
              <a:rPr lang="ru-RU" sz="2400" b="1">
                <a:solidFill>
                  <a:srgbClr val="660033"/>
                </a:solidFill>
              </a:rPr>
              <a:t>Х</a:t>
            </a:r>
          </a:p>
          <a:p>
            <a:pPr eaLnBrk="0" hangingPunct="0"/>
            <a:r>
              <a:rPr lang="ru-RU" sz="2400" b="1">
                <a:solidFill>
                  <a:srgbClr val="660033"/>
                </a:solidFill>
              </a:rPr>
              <a:t>О</a:t>
            </a:r>
          </a:p>
          <a:p>
            <a:pPr eaLnBrk="0" hangingPunct="0"/>
            <a:r>
              <a:rPr lang="ru-RU" sz="2400" b="1">
                <a:solidFill>
                  <a:srgbClr val="660033"/>
                </a:solidFill>
              </a:rPr>
              <a:t>Д</a:t>
            </a:r>
          </a:p>
          <a:p>
            <a:pPr eaLnBrk="0" hangingPunct="0"/>
            <a:r>
              <a:rPr lang="ru-RU" sz="2400" b="1">
                <a:solidFill>
                  <a:srgbClr val="660033"/>
                </a:solidFill>
              </a:rPr>
              <a:t>Ы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9225" name="AutoShape 15"/>
          <p:cNvSpPr>
            <a:spLocks noChangeArrowheads="1"/>
          </p:cNvSpPr>
          <p:nvPr/>
        </p:nvSpPr>
        <p:spPr bwMode="auto">
          <a:xfrm>
            <a:off x="1115616" y="2493218"/>
            <a:ext cx="3024584" cy="719758"/>
          </a:xfrm>
          <a:prstGeom prst="curvedDownArrow">
            <a:avLst>
              <a:gd name="adj1" fmla="val 133456"/>
              <a:gd name="adj2" fmla="val 266912"/>
              <a:gd name="adj3" fmla="val 742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008000"/>
              </a:solidFill>
            </a:endParaRPr>
          </a:p>
        </p:txBody>
      </p:sp>
      <p:sp>
        <p:nvSpPr>
          <p:cNvPr id="9226" name="AutoShape 16"/>
          <p:cNvSpPr>
            <a:spLocks noChangeArrowheads="1"/>
          </p:cNvSpPr>
          <p:nvPr/>
        </p:nvSpPr>
        <p:spPr bwMode="auto">
          <a:xfrm>
            <a:off x="4932041" y="2493218"/>
            <a:ext cx="3026098" cy="719882"/>
          </a:xfrm>
          <a:prstGeom prst="curvedDownArrow">
            <a:avLst>
              <a:gd name="adj1" fmla="val 133456"/>
              <a:gd name="adj2" fmla="val 266912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9227" name="Picture 27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WordArt 28"/>
          <p:cNvSpPr>
            <a:spLocks noChangeArrowheads="1" noChangeShapeType="1" noTextEdit="1"/>
          </p:cNvSpPr>
          <p:nvPr/>
        </p:nvSpPr>
        <p:spPr bwMode="auto">
          <a:xfrm rot="-778760">
            <a:off x="3635375" y="3716338"/>
            <a:ext cx="1592263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384"/>
              </a:avLst>
            </a:prstTxWarp>
          </a:bodyPr>
          <a:lstStyle/>
          <a:p>
            <a:pPr algn="ctr"/>
            <a:r>
              <a:rPr lang="ru-RU" b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 БЮДЖЕТ</a:t>
            </a:r>
          </a:p>
        </p:txBody>
      </p:sp>
    </p:spTree>
    <p:extLst>
      <p:ext uri="{BB962C8B-B14F-4D97-AF65-F5344CB8AC3E}">
        <p14:creationId xmlns:p14="http://schemas.microsoft.com/office/powerpoint/2010/main" val="921190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4481</Words>
  <Application>Microsoft Office PowerPoint</Application>
  <PresentationFormat>Экран (4:3)</PresentationFormat>
  <Paragraphs>966</Paragraphs>
  <Slides>42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6" baseType="lpstr">
      <vt:lpstr>Тема Office</vt:lpstr>
      <vt:lpstr>Summer</vt:lpstr>
      <vt:lpstr>1_Summer</vt:lpstr>
      <vt:lpstr>2_Summer</vt:lpstr>
      <vt:lpstr>3_Summer</vt:lpstr>
      <vt:lpstr>4_Summer</vt:lpstr>
      <vt:lpstr>5_Summer</vt:lpstr>
      <vt:lpstr>8_Summer</vt:lpstr>
      <vt:lpstr>6_Summer</vt:lpstr>
      <vt:lpstr>139</vt:lpstr>
      <vt:lpstr>Волна</vt:lpstr>
      <vt:lpstr>1_Тема Office</vt:lpstr>
      <vt:lpstr>Диаграмма Microsoft Excel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Какие налоги уплачивают жители района </vt:lpstr>
      <vt:lpstr>Презентация PowerPoint</vt:lpstr>
      <vt:lpstr>Презентация PowerPoint</vt:lpstr>
      <vt:lpstr>Презентация PowerPoint</vt:lpstr>
      <vt:lpstr>  ДОХОДЫ БЮДЖЕТА МУНИЦИПАЛЬНОГО РАЙОНА  </vt:lpstr>
      <vt:lpstr>Презентация PowerPoint</vt:lpstr>
      <vt:lpstr>Презентация PowerPoint</vt:lpstr>
      <vt:lpstr>Структура налоговых доходов бюджета  муниципального района (в тыс.руб.)</vt:lpstr>
      <vt:lpstr>Структура неналоговых доходов бюджета муниципального района (тыс. руб.)</vt:lpstr>
      <vt:lpstr>Структура  безвозмездных поступлений в бюджет муниципального района (в тыс. руб.)</vt:lpstr>
      <vt:lpstr>Основные мероприятия по мобилизации доходов  бюджета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Aminat</cp:lastModifiedBy>
  <cp:revision>192</cp:revision>
  <dcterms:modified xsi:type="dcterms:W3CDTF">2016-10-18T11:07:30Z</dcterms:modified>
</cp:coreProperties>
</file>